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76" r:id="rId2"/>
    <p:sldId id="280" r:id="rId3"/>
    <p:sldId id="277" r:id="rId4"/>
    <p:sldId id="256" r:id="rId5"/>
    <p:sldId id="269" r:id="rId6"/>
    <p:sldId id="270" r:id="rId7"/>
    <p:sldId id="257" r:id="rId8"/>
    <p:sldId id="265" r:id="rId9"/>
    <p:sldId id="271" r:id="rId10"/>
    <p:sldId id="272" r:id="rId11"/>
    <p:sldId id="274" r:id="rId12"/>
    <p:sldId id="275" r:id="rId13"/>
    <p:sldId id="273" r:id="rId14"/>
    <p:sldId id="258" r:id="rId15"/>
    <p:sldId id="262" r:id="rId16"/>
    <p:sldId id="263" r:id="rId17"/>
    <p:sldId id="266" r:id="rId18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A1F8"/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0929"/>
  </p:normalViewPr>
  <p:slideViewPr>
    <p:cSldViewPr>
      <p:cViewPr varScale="1">
        <p:scale>
          <a:sx n="59" d="100"/>
          <a:sy n="59" d="100"/>
        </p:scale>
        <p:origin x="86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AF427D-122F-45C2-90CC-FACDD4BFEF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047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8670-041A-4C25-AF2B-7FC64F9E4C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3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6843-E1F3-4E2D-9E48-855309DFB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97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115F05-E3F1-4D55-88F9-74BDD956B1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9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5BEC3C-CBE4-4106-AE34-C3BC5FD18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962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2ED72-D3BA-41A9-B615-0CEAEDAC2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19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0FDFE-0D77-4F46-9FBF-6036612F60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39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38ED4F-7547-4A42-96AE-BF1148769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1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C502C-A594-4DC6-AA99-104352A42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67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2C0574-5EFD-4693-AFF0-385E7BE249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6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85C442-A911-4DE7-8BAC-5DE6641202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F4D439-35A2-47FD-8494-6B171586A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33" r:id="rId4"/>
    <p:sldLayoutId id="2147483734" r:id="rId5"/>
    <p:sldLayoutId id="2147483741" r:id="rId6"/>
    <p:sldLayoutId id="2147483735" r:id="rId7"/>
    <p:sldLayoutId id="2147483742" r:id="rId8"/>
    <p:sldLayoutId id="2147483743" r:id="rId9"/>
    <p:sldLayoutId id="2147483736" r:id="rId10"/>
    <p:sldLayoutId id="21474837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0"/>
            <a:ext cx="8686800" cy="1894362"/>
          </a:xfrm>
        </p:spPr>
        <p:txBody>
          <a:bodyPr>
            <a:noAutofit/>
          </a:bodyPr>
          <a:lstStyle/>
          <a:p>
            <a:r>
              <a:rPr lang="en-US" sz="8000" dirty="0" smtClean="0"/>
              <a:t>Welcome</a:t>
            </a:r>
            <a:br>
              <a:rPr lang="en-US" sz="8000" dirty="0" smtClean="0"/>
            </a:br>
            <a:r>
              <a:rPr lang="en-US" sz="8000" dirty="0" smtClean="0"/>
              <a:t>stand quietly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b="0" dirty="0" smtClean="0">
                <a:solidFill>
                  <a:srgbClr val="FF0000"/>
                </a:solidFill>
              </a:rPr>
              <a:t>* </a:t>
            </a:r>
            <a:r>
              <a:rPr lang="en-US" sz="4400" b="0" dirty="0" smtClean="0">
                <a:solidFill>
                  <a:srgbClr val="FF0000"/>
                </a:solidFill>
              </a:rPr>
              <a:t>take out your math folder</a:t>
            </a:r>
            <a:br>
              <a:rPr lang="en-US" sz="4400" b="0" dirty="0" smtClean="0">
                <a:solidFill>
                  <a:srgbClr val="FF0000"/>
                </a:solidFill>
              </a:rPr>
            </a:br>
            <a:r>
              <a:rPr lang="en-US" sz="4400" b="0" dirty="0" smtClean="0">
                <a:solidFill>
                  <a:srgbClr val="FF0000"/>
                </a:solidFill>
              </a:rPr>
              <a:t>		*Warm-Up Out</a:t>
            </a:r>
            <a:r>
              <a:rPr lang="en-US" sz="6000" b="0" dirty="0" smtClean="0">
                <a:solidFill>
                  <a:srgbClr val="FF0000"/>
                </a:solidFill>
              </a:rPr>
              <a:t/>
            </a:r>
            <a:br>
              <a:rPr lang="en-US" sz="6000" b="0" dirty="0" smtClean="0">
                <a:solidFill>
                  <a:srgbClr val="FF0000"/>
                </a:solidFill>
              </a:rPr>
            </a:br>
            <a:endParaRPr lang="en-US" sz="60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6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Probability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33600"/>
            <a:ext cx="8229600" cy="4340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The probability of an event is written: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 smtClean="0"/>
              <a:t>P(event) = </a:t>
            </a:r>
            <a:r>
              <a:rPr lang="en-US" altLang="en-US" sz="3200" u="sng" dirty="0" smtClean="0"/>
              <a:t>number of ways event can occur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 smtClean="0"/>
              <a:t>			   total number of outcomes</a:t>
            </a:r>
          </a:p>
        </p:txBody>
      </p:sp>
      <p:pic>
        <p:nvPicPr>
          <p:cNvPr id="15364" name="Picture 4" descr="c:\Program Files\Microsoft Office\Clipart\standard\stddir1\bd05092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19050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Probability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2133600"/>
            <a:ext cx="8382000" cy="43402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4400" dirty="0" smtClean="0"/>
              <a:t>An </a:t>
            </a:r>
            <a:r>
              <a:rPr lang="en-US" altLang="en-US" sz="4400" b="1" u="sng" dirty="0" smtClean="0"/>
              <a:t>outcome</a:t>
            </a:r>
            <a:r>
              <a:rPr lang="en-US" altLang="en-US" sz="4400" dirty="0" smtClean="0"/>
              <a:t> is a possible result of a probability experiment</a:t>
            </a:r>
            <a:endParaRPr lang="en-US" altLang="en-US" sz="4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3600" dirty="0" smtClean="0"/>
              <a:t>Example: When rolling a number cube, the possible outcomes are 1, 2, 3, 4, 5, and 6</a:t>
            </a:r>
          </a:p>
        </p:txBody>
      </p:sp>
      <p:pic>
        <p:nvPicPr>
          <p:cNvPr id="16388" name="Picture 4" descr="c:\Program Files\Microsoft Office\Clipart\standard\stddir1\bd05092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19050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Documents and Settings\e200501769\Local Settings\Temporary Internet Files\Content.IE5\M2T94EJ1\MCj0322618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19625"/>
            <a:ext cx="1163638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Probability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53095"/>
            <a:ext cx="8458200" cy="4340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000" dirty="0" smtClean="0"/>
              <a:t>An </a:t>
            </a:r>
            <a:r>
              <a:rPr lang="en-US" altLang="en-US" sz="4000" b="1" u="sng" dirty="0" smtClean="0"/>
              <a:t>event</a:t>
            </a:r>
            <a:r>
              <a:rPr lang="en-US" altLang="en-US" sz="4000" dirty="0" smtClean="0"/>
              <a:t> is a specific result of a probability experiment </a:t>
            </a:r>
            <a:endParaRPr lang="en-US" altLang="en-US" sz="36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3200" dirty="0" smtClean="0"/>
              <a:t>Example: When rolling a number cube, the event of rolling an even number is 3 (you could roll a 2, 4 or 6).</a:t>
            </a:r>
          </a:p>
        </p:txBody>
      </p:sp>
      <p:pic>
        <p:nvPicPr>
          <p:cNvPr id="17412" name="Picture 4" descr="c:\Program Files\Microsoft Office\Clipart\standard\stddir1\bd05092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19050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Documents and Settings\e200501769\Local Settings\Temporary Internet Files\Content.IE5\M2T94EJ1\MCj0322618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286" y="5410200"/>
            <a:ext cx="1163638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Example 1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458200" cy="4340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P(event) = </a:t>
            </a:r>
            <a:r>
              <a:rPr lang="en-US" altLang="en-US" sz="2800" u="sng" dirty="0" smtClean="0"/>
              <a:t>number of ways event can occur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			   total number of outcomes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i="1" dirty="0" smtClean="0"/>
              <a:t>What is the probability of getting heads when flipping a coin?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P(heads) = </a:t>
            </a:r>
            <a:r>
              <a:rPr lang="en-US" altLang="en-US" u="sng" dirty="0" smtClean="0"/>
              <a:t>number of ways = 1 head on a coin = 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                    total outcomes  = 2 sides to a coin = 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P(heads)= ½ = 0.5 = 50%</a:t>
            </a:r>
          </a:p>
        </p:txBody>
      </p:sp>
      <p:pic>
        <p:nvPicPr>
          <p:cNvPr id="18436" name="Picture 4" descr="c:\Program Files\Microsoft Office\Clipart\standard\stddir1\bd05092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-164005"/>
            <a:ext cx="19050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362200" y="1981200"/>
            <a:ext cx="563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1.  What is the probability that the spinner   will stop on part A?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362200" y="3429000"/>
            <a:ext cx="5029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2"/>
            </a:pPr>
            <a:r>
              <a:rPr lang="en-US" altLang="en-US"/>
              <a:t>What is the probability that the spinner will stop on </a:t>
            </a:r>
          </a:p>
          <a:p>
            <a:pPr lvl="2" eaLnBrk="1" hangingPunct="1">
              <a:buFontTx/>
              <a:buAutoNum type="alphaLcParenBoth"/>
            </a:pPr>
            <a:r>
              <a:rPr lang="en-US" altLang="en-US"/>
              <a:t>An even number?</a:t>
            </a:r>
          </a:p>
          <a:p>
            <a:pPr lvl="2" eaLnBrk="1" hangingPunct="1">
              <a:buFontTx/>
              <a:buAutoNum type="alphaLcParenBoth"/>
            </a:pPr>
            <a:r>
              <a:rPr lang="en-US" altLang="en-US"/>
              <a:t>An odd number?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3429000" y="55626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438400" y="5410200"/>
            <a:ext cx="441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3.  What is the probability that the spinner will stop in the area marked A?</a:t>
            </a:r>
          </a:p>
        </p:txBody>
      </p:sp>
      <p:grpSp>
        <p:nvGrpSpPr>
          <p:cNvPr id="19462" name="Group 28"/>
          <p:cNvGrpSpPr>
            <a:grpSpLocks/>
          </p:cNvGrpSpPr>
          <p:nvPr/>
        </p:nvGrpSpPr>
        <p:grpSpPr bwMode="auto">
          <a:xfrm>
            <a:off x="914400" y="1981200"/>
            <a:ext cx="990600" cy="990600"/>
            <a:chOff x="1752600" y="2057400"/>
            <a:chExt cx="990600" cy="990600"/>
          </a:xfrm>
        </p:grpSpPr>
        <p:sp>
          <p:nvSpPr>
            <p:cNvPr id="19480" name="Oval 2"/>
            <p:cNvSpPr>
              <a:spLocks noChangeArrowheads="1"/>
            </p:cNvSpPr>
            <p:nvPr/>
          </p:nvSpPr>
          <p:spPr bwMode="auto">
            <a:xfrm>
              <a:off x="1752600" y="2057400"/>
              <a:ext cx="990600" cy="990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1" name="Line 11"/>
            <p:cNvSpPr>
              <a:spLocks noChangeShapeType="1"/>
            </p:cNvSpPr>
            <p:nvPr/>
          </p:nvSpPr>
          <p:spPr bwMode="auto">
            <a:xfrm>
              <a:off x="2209800" y="2057400"/>
              <a:ext cx="0" cy="990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2" name="Line 12"/>
            <p:cNvSpPr>
              <a:spLocks noChangeShapeType="1"/>
            </p:cNvSpPr>
            <p:nvPr/>
          </p:nvSpPr>
          <p:spPr bwMode="auto">
            <a:xfrm>
              <a:off x="1752600" y="2590800"/>
              <a:ext cx="9906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3" name="Text Box 23"/>
            <p:cNvSpPr txBox="1">
              <a:spLocks noChangeArrowheads="1"/>
            </p:cNvSpPr>
            <p:nvPr/>
          </p:nvSpPr>
          <p:spPr bwMode="auto">
            <a:xfrm>
              <a:off x="2286000" y="2209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19484" name="Text Box 24"/>
            <p:cNvSpPr txBox="1">
              <a:spLocks noChangeArrowheads="1"/>
            </p:cNvSpPr>
            <p:nvPr/>
          </p:nvSpPr>
          <p:spPr bwMode="auto">
            <a:xfrm>
              <a:off x="1752600" y="2209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19485" name="Text Box 25"/>
            <p:cNvSpPr txBox="1">
              <a:spLocks noChangeArrowheads="1"/>
            </p:cNvSpPr>
            <p:nvPr/>
          </p:nvSpPr>
          <p:spPr bwMode="auto">
            <a:xfrm>
              <a:off x="1752600" y="25146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19486" name="Text Box 26"/>
            <p:cNvSpPr txBox="1">
              <a:spLocks noChangeArrowheads="1"/>
            </p:cNvSpPr>
            <p:nvPr/>
          </p:nvSpPr>
          <p:spPr bwMode="auto">
            <a:xfrm>
              <a:off x="2286000" y="25146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D</a:t>
              </a:r>
            </a:p>
          </p:txBody>
        </p:sp>
      </p:grpSp>
      <p:grpSp>
        <p:nvGrpSpPr>
          <p:cNvPr id="19463" name="Group 29"/>
          <p:cNvGrpSpPr>
            <a:grpSpLocks/>
          </p:cNvGrpSpPr>
          <p:nvPr/>
        </p:nvGrpSpPr>
        <p:grpSpPr bwMode="auto">
          <a:xfrm>
            <a:off x="914400" y="3733800"/>
            <a:ext cx="914400" cy="914400"/>
            <a:chOff x="1828800" y="3733800"/>
            <a:chExt cx="914400" cy="914400"/>
          </a:xfrm>
        </p:grpSpPr>
        <p:sp>
          <p:nvSpPr>
            <p:cNvPr id="19473" name="Oval 4"/>
            <p:cNvSpPr>
              <a:spLocks noChangeArrowheads="1"/>
            </p:cNvSpPr>
            <p:nvPr/>
          </p:nvSpPr>
          <p:spPr bwMode="auto">
            <a:xfrm>
              <a:off x="1828800" y="37338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>
              <a:off x="2286000" y="3733800"/>
              <a:ext cx="0" cy="457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5" name="Line 17"/>
            <p:cNvSpPr>
              <a:spLocks noChangeShapeType="1"/>
            </p:cNvSpPr>
            <p:nvPr/>
          </p:nvSpPr>
          <p:spPr bwMode="auto">
            <a:xfrm>
              <a:off x="2286000" y="4191000"/>
              <a:ext cx="381000" cy="3048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6" name="Line 18"/>
            <p:cNvSpPr>
              <a:spLocks noChangeShapeType="1"/>
            </p:cNvSpPr>
            <p:nvPr/>
          </p:nvSpPr>
          <p:spPr bwMode="auto">
            <a:xfrm flipH="1">
              <a:off x="1905000" y="4191000"/>
              <a:ext cx="381000" cy="3048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7" name="Text Box 27"/>
            <p:cNvSpPr txBox="1">
              <a:spLocks noChangeArrowheads="1"/>
            </p:cNvSpPr>
            <p:nvPr/>
          </p:nvSpPr>
          <p:spPr bwMode="auto">
            <a:xfrm>
              <a:off x="1828800" y="38862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19478" name="Text Box 28"/>
            <p:cNvSpPr txBox="1">
              <a:spLocks noChangeArrowheads="1"/>
            </p:cNvSpPr>
            <p:nvPr/>
          </p:nvSpPr>
          <p:spPr bwMode="auto">
            <a:xfrm>
              <a:off x="2362200" y="3886200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19479" name="Text Box 29"/>
            <p:cNvSpPr txBox="1">
              <a:spLocks noChangeArrowheads="1"/>
            </p:cNvSpPr>
            <p:nvPr/>
          </p:nvSpPr>
          <p:spPr bwMode="auto">
            <a:xfrm>
              <a:off x="2133600" y="4191000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19464" name="Group 31"/>
          <p:cNvGrpSpPr>
            <a:grpSpLocks/>
          </p:cNvGrpSpPr>
          <p:nvPr/>
        </p:nvGrpSpPr>
        <p:grpSpPr bwMode="auto">
          <a:xfrm>
            <a:off x="914400" y="5410200"/>
            <a:ext cx="914400" cy="914400"/>
            <a:chOff x="1828800" y="5486400"/>
            <a:chExt cx="914400" cy="914400"/>
          </a:xfrm>
        </p:grpSpPr>
        <p:sp>
          <p:nvSpPr>
            <p:cNvPr id="19466" name="Oval 6"/>
            <p:cNvSpPr>
              <a:spLocks noChangeArrowheads="1"/>
            </p:cNvSpPr>
            <p:nvPr/>
          </p:nvSpPr>
          <p:spPr bwMode="auto">
            <a:xfrm>
              <a:off x="1828800" y="5486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7" name="Line 16"/>
            <p:cNvSpPr>
              <a:spLocks noChangeShapeType="1"/>
            </p:cNvSpPr>
            <p:nvPr/>
          </p:nvSpPr>
          <p:spPr bwMode="auto">
            <a:xfrm>
              <a:off x="2286000" y="6019800"/>
              <a:ext cx="0" cy="381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8" name="Line 19"/>
            <p:cNvSpPr>
              <a:spLocks noChangeShapeType="1"/>
            </p:cNvSpPr>
            <p:nvPr/>
          </p:nvSpPr>
          <p:spPr bwMode="auto">
            <a:xfrm flipV="1">
              <a:off x="2286000" y="5715000"/>
              <a:ext cx="457200" cy="3048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9" name="Line 20"/>
            <p:cNvSpPr>
              <a:spLocks noChangeShapeType="1"/>
            </p:cNvSpPr>
            <p:nvPr/>
          </p:nvSpPr>
          <p:spPr bwMode="auto">
            <a:xfrm flipH="1" flipV="1">
              <a:off x="1828800" y="5715000"/>
              <a:ext cx="457200" cy="3048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0" name="Text Box 30"/>
            <p:cNvSpPr txBox="1">
              <a:spLocks noChangeArrowheads="1"/>
            </p:cNvSpPr>
            <p:nvPr/>
          </p:nvSpPr>
          <p:spPr bwMode="auto">
            <a:xfrm>
              <a:off x="2133600" y="54864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19471" name="Text Box 31"/>
            <p:cNvSpPr txBox="1">
              <a:spLocks noChangeArrowheads="1"/>
            </p:cNvSpPr>
            <p:nvPr/>
          </p:nvSpPr>
          <p:spPr bwMode="auto">
            <a:xfrm>
              <a:off x="1905000" y="58674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19472" name="Text Box 32"/>
            <p:cNvSpPr txBox="1">
              <a:spLocks noChangeArrowheads="1"/>
            </p:cNvSpPr>
            <p:nvPr/>
          </p:nvSpPr>
          <p:spPr bwMode="auto">
            <a:xfrm>
              <a:off x="2362200" y="58674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B</a:t>
              </a:r>
            </a:p>
          </p:txBody>
        </p:sp>
      </p:grp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cap="small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Example 2</a:t>
            </a:r>
            <a:endParaRPr lang="en-US" sz="5400" b="1" cap="small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7" grpId="0" autoUpdateAnimBg="0"/>
      <p:bldP spid="33800" grpId="0" autoUpdateAnimBg="0"/>
      <p:bldP spid="2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Example 3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mtClean="0"/>
              <a:t>Lawrence is the captain of his track team.  The team is deciding on a color and all eight members wrote their choice down on equal size cards.  If Lawrence picks one card at random, what is the probability that he will pick blue?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Number of blues =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Total cards = 8</a:t>
            </a:r>
          </a:p>
        </p:txBody>
      </p:sp>
      <p:pic>
        <p:nvPicPr>
          <p:cNvPr id="37895" name="Picture 7" descr="c:\Program Files\Microsoft Office\Clipart\Pub60Cor\bd00173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24400"/>
            <a:ext cx="2133600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990600" y="5638800"/>
            <a:ext cx="11430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yellow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990600" y="6248400"/>
            <a:ext cx="11430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red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990600" y="5029200"/>
            <a:ext cx="11430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blue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5181600" y="4953000"/>
            <a:ext cx="1219200" cy="457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blue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2971800" y="6019800"/>
            <a:ext cx="11430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blue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2971800" y="5486400"/>
            <a:ext cx="11430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green</a:t>
            </a:r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5181600" y="5562600"/>
            <a:ext cx="11430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black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181600" y="6172200"/>
            <a:ext cx="11430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black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733800" y="4267200"/>
            <a:ext cx="3657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3/8 or 0.375 or 37.5%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379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79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379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378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378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379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379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379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8" grpId="0" animBg="1"/>
      <p:bldP spid="37898" grpId="1" animBg="1"/>
      <p:bldP spid="37899" grpId="0" animBg="1"/>
      <p:bldP spid="37899" grpId="1" animBg="1"/>
      <p:bldP spid="37900" grpId="0" animBg="1"/>
      <p:bldP spid="37900" grpId="1" animBg="1"/>
      <p:bldP spid="37905" grpId="0" animBg="1"/>
      <p:bldP spid="37905" grpId="1" animBg="1"/>
      <p:bldP spid="37906" grpId="0" animBg="1"/>
      <p:bldP spid="37906" grpId="1" animBg="1"/>
      <p:bldP spid="37907" grpId="0" animBg="1"/>
      <p:bldP spid="37907" grpId="1" animBg="1"/>
      <p:bldP spid="37908" grpId="0" animBg="1"/>
      <p:bldP spid="37908" grpId="1" animBg="1"/>
      <p:bldP spid="37909" grpId="0" animBg="1"/>
      <p:bldP spid="37909" grpId="1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609600" indent="-609600" eaLnBrk="1" hangingPunct="1"/>
            <a:r>
              <a:rPr lang="en-US" altLang="en-US" dirty="0" smtClean="0"/>
              <a:t>Donald is rolling a number cube labeled 1 to 6.  What is the probability of the following?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n-US" sz="800" dirty="0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		a.)  an odd number</a:t>
            </a:r>
          </a:p>
          <a:p>
            <a:pPr marL="1524000" lvl="3" indent="-609600"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   odd numbers – 1, 3, 5</a:t>
            </a:r>
          </a:p>
          <a:p>
            <a:pPr marL="1524000" lvl="3" indent="-60960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   total numbers – 1, 2, 3, 4, 5, 6</a:t>
            </a:r>
          </a:p>
          <a:p>
            <a:pPr marL="1524000" lvl="3" indent="-609600"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marL="1524000" lvl="3" indent="-609600"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b.)  a number greater than 5 </a:t>
            </a:r>
          </a:p>
          <a:p>
            <a:pPr marL="1524000" lvl="3" indent="-609600"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   numbers greater – 6</a:t>
            </a:r>
          </a:p>
          <a:p>
            <a:pPr marL="1524000" lvl="3" indent="-609600"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/>
              <a:t>   total numbers – 1, 2, 3, 4, 5, 6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Example 4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0" y="32766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3/6 = ½ = 0.5 = 50%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67400" y="48768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1/6 = 0.166 = 16.6%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362200" y="1981200"/>
            <a:ext cx="510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1.  What is the probability of spinning a number greater than 1?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657600" y="21336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3429000" y="38862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752600" y="3429000"/>
            <a:ext cx="556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 startAt="2"/>
            </a:pPr>
            <a:r>
              <a:rPr lang="en-US" altLang="en-US"/>
              <a:t>What is the probability that a spinner with five congruent sections numbered 1-5 will stop on an even number?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362200" y="5181600"/>
            <a:ext cx="533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3.  What is the probability of rolling a multiple of 2 with one toss of a number cube?</a:t>
            </a:r>
          </a:p>
        </p:txBody>
      </p:sp>
      <p:sp>
        <p:nvSpPr>
          <p:cNvPr id="22535" name="Line 17"/>
          <p:cNvSpPr>
            <a:spLocks noChangeShapeType="1"/>
          </p:cNvSpPr>
          <p:nvPr/>
        </p:nvSpPr>
        <p:spPr bwMode="auto">
          <a:xfrm>
            <a:off x="2514600" y="43434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6" name="Line 47"/>
          <p:cNvSpPr>
            <a:spLocks noChangeShapeType="1"/>
          </p:cNvSpPr>
          <p:nvPr/>
        </p:nvSpPr>
        <p:spPr bwMode="auto">
          <a:xfrm>
            <a:off x="1676400" y="5486400"/>
            <a:ext cx="0" cy="914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cap="small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Example 5</a:t>
            </a:r>
            <a:endParaRPr lang="en-US" sz="5400" b="1" cap="small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2538" name="Group 46"/>
          <p:cNvGrpSpPr>
            <a:grpSpLocks/>
          </p:cNvGrpSpPr>
          <p:nvPr/>
        </p:nvGrpSpPr>
        <p:grpSpPr bwMode="auto">
          <a:xfrm>
            <a:off x="914400" y="1981200"/>
            <a:ext cx="990600" cy="990600"/>
            <a:chOff x="1752600" y="2057400"/>
            <a:chExt cx="990600" cy="990600"/>
          </a:xfrm>
        </p:grpSpPr>
        <p:sp>
          <p:nvSpPr>
            <p:cNvPr id="22548" name="Oval 2"/>
            <p:cNvSpPr>
              <a:spLocks noChangeArrowheads="1"/>
            </p:cNvSpPr>
            <p:nvPr/>
          </p:nvSpPr>
          <p:spPr bwMode="auto">
            <a:xfrm>
              <a:off x="1752600" y="2057400"/>
              <a:ext cx="990600" cy="990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9" name="Line 11"/>
            <p:cNvSpPr>
              <a:spLocks noChangeShapeType="1"/>
            </p:cNvSpPr>
            <p:nvPr/>
          </p:nvSpPr>
          <p:spPr bwMode="auto">
            <a:xfrm>
              <a:off x="2209800" y="2057400"/>
              <a:ext cx="0" cy="990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0" name="Line 12"/>
            <p:cNvSpPr>
              <a:spLocks noChangeShapeType="1"/>
            </p:cNvSpPr>
            <p:nvPr/>
          </p:nvSpPr>
          <p:spPr bwMode="auto">
            <a:xfrm>
              <a:off x="1752600" y="2590800"/>
              <a:ext cx="9906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1" name="Text Box 23"/>
            <p:cNvSpPr txBox="1">
              <a:spLocks noChangeArrowheads="1"/>
            </p:cNvSpPr>
            <p:nvPr/>
          </p:nvSpPr>
          <p:spPr bwMode="auto">
            <a:xfrm>
              <a:off x="2286000" y="2209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1752600" y="2209800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1752600" y="25146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22554" name="Text Box 26"/>
            <p:cNvSpPr txBox="1">
              <a:spLocks noChangeArrowheads="1"/>
            </p:cNvSpPr>
            <p:nvPr/>
          </p:nvSpPr>
          <p:spPr bwMode="auto">
            <a:xfrm>
              <a:off x="2286000" y="25146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2"/>
                  </a:solidFill>
                </a:rPr>
                <a:t>4</a:t>
              </a:r>
            </a:p>
          </p:txBody>
        </p:sp>
      </p:grpSp>
      <p:grpSp>
        <p:nvGrpSpPr>
          <p:cNvPr id="22539" name="Group 63"/>
          <p:cNvGrpSpPr>
            <a:grpSpLocks/>
          </p:cNvGrpSpPr>
          <p:nvPr/>
        </p:nvGrpSpPr>
        <p:grpSpPr bwMode="auto">
          <a:xfrm>
            <a:off x="609600" y="5105400"/>
            <a:ext cx="1214438" cy="1214438"/>
            <a:chOff x="914400" y="5181600"/>
            <a:chExt cx="1214438" cy="1214438"/>
          </a:xfrm>
        </p:grpSpPr>
        <p:sp>
          <p:nvSpPr>
            <p:cNvPr id="22540" name="AutoShape 9"/>
            <p:cNvSpPr>
              <a:spLocks noChangeArrowheads="1"/>
            </p:cNvSpPr>
            <p:nvPr/>
          </p:nvSpPr>
          <p:spPr bwMode="auto">
            <a:xfrm>
              <a:off x="914400" y="5181600"/>
              <a:ext cx="1214438" cy="121443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1" name="AutoShape 48"/>
            <p:cNvSpPr>
              <a:spLocks noChangeArrowheads="1"/>
            </p:cNvSpPr>
            <p:nvPr/>
          </p:nvSpPr>
          <p:spPr bwMode="auto">
            <a:xfrm>
              <a:off x="1066800" y="5562600"/>
              <a:ext cx="228600" cy="228600"/>
            </a:xfrm>
            <a:prstGeom prst="flowChartConnector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2" name="AutoShape 52"/>
            <p:cNvSpPr>
              <a:spLocks noChangeArrowheads="1"/>
            </p:cNvSpPr>
            <p:nvPr/>
          </p:nvSpPr>
          <p:spPr bwMode="auto">
            <a:xfrm>
              <a:off x="1905000" y="5715000"/>
              <a:ext cx="152400" cy="228600"/>
            </a:xfrm>
            <a:prstGeom prst="flowChartConnector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3" name="AutoShape 53"/>
            <p:cNvSpPr>
              <a:spLocks noChangeArrowheads="1"/>
            </p:cNvSpPr>
            <p:nvPr/>
          </p:nvSpPr>
          <p:spPr bwMode="auto">
            <a:xfrm>
              <a:off x="1524000" y="5562600"/>
              <a:ext cx="228600" cy="228600"/>
            </a:xfrm>
            <a:prstGeom prst="flowChartConnector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4" name="AutoShape 54"/>
            <p:cNvSpPr>
              <a:spLocks noChangeArrowheads="1"/>
            </p:cNvSpPr>
            <p:nvPr/>
          </p:nvSpPr>
          <p:spPr bwMode="auto">
            <a:xfrm>
              <a:off x="1066800" y="6019800"/>
              <a:ext cx="228600" cy="228600"/>
            </a:xfrm>
            <a:prstGeom prst="flowChartConnector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5" name="AutoShape 55"/>
            <p:cNvSpPr>
              <a:spLocks noChangeArrowheads="1"/>
            </p:cNvSpPr>
            <p:nvPr/>
          </p:nvSpPr>
          <p:spPr bwMode="auto">
            <a:xfrm>
              <a:off x="1524000" y="6019800"/>
              <a:ext cx="228600" cy="228600"/>
            </a:xfrm>
            <a:prstGeom prst="flowChartConnector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6" name="AutoShape 52"/>
            <p:cNvSpPr>
              <a:spLocks noChangeArrowheads="1"/>
            </p:cNvSpPr>
            <p:nvPr/>
          </p:nvSpPr>
          <p:spPr bwMode="auto">
            <a:xfrm>
              <a:off x="1295400" y="5257800"/>
              <a:ext cx="152400" cy="152400"/>
            </a:xfrm>
            <a:prstGeom prst="flowChartConnector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7" name="AutoShape 52"/>
            <p:cNvSpPr>
              <a:spLocks noChangeArrowheads="1"/>
            </p:cNvSpPr>
            <p:nvPr/>
          </p:nvSpPr>
          <p:spPr bwMode="auto">
            <a:xfrm>
              <a:off x="1600200" y="5257800"/>
              <a:ext cx="152400" cy="152400"/>
            </a:xfrm>
            <a:prstGeom prst="flowChartConnector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6" grpId="0" autoUpdateAnimBg="0"/>
      <p:bldP spid="43018" grpId="0" autoUpdateAnimBg="0"/>
      <p:bldP spid="4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Warm-Up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05800" cy="4873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Spinner A and Spinner B to answer the Question.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You want to move down. On which spinner are you more likely to spin “Down”? Explain.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You want to move forward. Which spinner would you spin? Explain.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918528"/>
            <a:ext cx="4876800" cy="270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321552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dirty="0" smtClean="0"/>
              <a:t>Lesson 10. 2 Probability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Students will be able to understand the concept of probability and the relationship between probability and likelihood. Students will be able to find the probabilities of events.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CCSS.7.SP.5 and CCSS.7.SP.7a</a:t>
            </a:r>
          </a:p>
          <a:p>
            <a:pPr marL="0" indent="0">
              <a:buNone/>
            </a:pPr>
            <a:r>
              <a:rPr lang="en-US" sz="2800" dirty="0" smtClean="0"/>
              <a:t>MP6 Attend to Precision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624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Probability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2057400"/>
            <a:ext cx="8382000" cy="4416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dirty="0" smtClean="0"/>
              <a:t>Probability is a measure of how likely an event is to occur.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pic>
        <p:nvPicPr>
          <p:cNvPr id="9220" name="Picture 4" descr="c:\Program Files\Microsoft Office\Clipart\standard\stddir1\bd0509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19050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Probability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7467600" cy="4721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Probabilities are written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/>
              <a:t>Fractions from 0 to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/>
              <a:t>Decimals from 0 to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/>
              <a:t>Percents from 0% to 100%</a:t>
            </a:r>
          </a:p>
        </p:txBody>
      </p:sp>
      <p:pic>
        <p:nvPicPr>
          <p:cNvPr id="10244" name="Picture 4" descr="c:\Program Files\Microsoft Office\Clipart\standard\stddir1\bd0509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19050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Probability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2003426"/>
            <a:ext cx="8534400" cy="4340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an event is CERTAIN to happen, then the probability of the event is 1 or 100%.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an event will NEVER to happen, then the probability of the event is 0 or 0%.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an event is just as LIKELY to happen as to not happen, then the probability of the event is ½, 0.5 or 50%.</a:t>
            </a:r>
          </a:p>
        </p:txBody>
      </p:sp>
      <p:pic>
        <p:nvPicPr>
          <p:cNvPr id="11268" name="Picture 4" descr="c:\Program Files\Microsoft Office\Clipart\standard\stddir1\bd05092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19050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Probability</a:t>
            </a: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0" y="2286000"/>
            <a:ext cx="9144000" cy="2592388"/>
            <a:chOff x="0" y="3276600"/>
            <a:chExt cx="9144000" cy="2592526"/>
          </a:xfrm>
        </p:grpSpPr>
        <p:sp>
          <p:nvSpPr>
            <p:cNvPr id="12292" name="Text Box 11"/>
            <p:cNvSpPr txBox="1">
              <a:spLocks noChangeArrowheads="1"/>
            </p:cNvSpPr>
            <p:nvPr/>
          </p:nvSpPr>
          <p:spPr bwMode="auto">
            <a:xfrm>
              <a:off x="0" y="3276600"/>
              <a:ext cx="9144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 smtClean="0">
                  <a:latin typeface="Verdana" panose="020B0604030504040204" pitchFamily="34" charset="0"/>
                </a:rPr>
                <a:t> Impossible     </a:t>
              </a:r>
              <a:r>
                <a:rPr lang="en-US" altLang="en-US" sz="2000" b="1" dirty="0">
                  <a:latin typeface="Verdana" panose="020B0604030504040204" pitchFamily="34" charset="0"/>
                </a:rPr>
                <a:t>Unlikely    Equal Chances     Likely        </a:t>
              </a:r>
              <a:r>
                <a:rPr lang="en-US" altLang="en-US" sz="2000" b="1" dirty="0" smtClean="0">
                  <a:latin typeface="Verdana" panose="020B0604030504040204" pitchFamily="34" charset="0"/>
                </a:rPr>
                <a:t>Certain</a:t>
              </a:r>
              <a:endParaRPr lang="en-US" altLang="en-US" sz="2000" b="1" dirty="0">
                <a:latin typeface="Verdana" panose="020B0604030504040204" pitchFamily="34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838200" y="4038641"/>
              <a:ext cx="75898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n w="19050">
                  <a:solidFill>
                    <a:schemeClr val="tx1"/>
                  </a:solidFill>
                </a:ln>
                <a:latin typeface="Times New Roman" charset="0"/>
                <a:cs typeface="+mn-cs"/>
              </a:endParaRPr>
            </a:p>
          </p:txBody>
        </p:sp>
        <p:sp>
          <p:nvSpPr>
            <p:cNvPr id="12294" name="Line 13"/>
            <p:cNvSpPr>
              <a:spLocks noChangeShapeType="1"/>
            </p:cNvSpPr>
            <p:nvPr/>
          </p:nvSpPr>
          <p:spPr bwMode="auto">
            <a:xfrm>
              <a:off x="838200" y="38862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14"/>
            <p:cNvSpPr>
              <a:spLocks noChangeShapeType="1"/>
            </p:cNvSpPr>
            <p:nvPr/>
          </p:nvSpPr>
          <p:spPr bwMode="auto">
            <a:xfrm>
              <a:off x="4572000" y="38862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Text Box 17"/>
            <p:cNvSpPr txBox="1">
              <a:spLocks noChangeArrowheads="1"/>
            </p:cNvSpPr>
            <p:nvPr/>
          </p:nvSpPr>
          <p:spPr bwMode="auto">
            <a:xfrm>
              <a:off x="609600" y="4114800"/>
              <a:ext cx="8534400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latin typeface="Verdana" panose="020B0604030504040204" pitchFamily="34" charset="0"/>
                </a:rPr>
                <a:t> 0	 	   	        0.5    			           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latin typeface="Verdana" panose="020B0604030504040204" pitchFamily="34" charset="0"/>
                </a:rPr>
                <a:t> 0%		                50%	        	              </a:t>
              </a:r>
              <a:r>
                <a:rPr lang="en-US" altLang="en-US" b="1" dirty="0" smtClean="0">
                  <a:latin typeface="Verdana" panose="020B0604030504040204" pitchFamily="34" charset="0"/>
                </a:rPr>
                <a:t>100</a:t>
              </a:r>
              <a:r>
                <a:rPr lang="en-US" altLang="en-US" b="1" dirty="0">
                  <a:latin typeface="Verdana" panose="020B0604030504040204" pitchFamily="34" charset="0"/>
                </a:rPr>
                <a:t>%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latin typeface="Verdana" panose="020B0604030504040204" pitchFamily="34" charset="0"/>
                </a:rPr>
                <a:t>				</a:t>
              </a:r>
              <a:r>
                <a:rPr lang="en-US" altLang="en-US" sz="3200" b="1" dirty="0">
                  <a:latin typeface="Verdana" panose="020B0604030504040204" pitchFamily="34" charset="0"/>
                </a:rPr>
                <a:t>½</a:t>
              </a:r>
              <a:r>
                <a:rPr lang="en-US" altLang="en-US" b="1" dirty="0">
                  <a:latin typeface="Verdana" panose="020B0604030504040204" pitchFamily="34" charset="0"/>
                </a:rPr>
                <a:t> </a:t>
              </a:r>
              <a:r>
                <a:rPr lang="en-US" altLang="en-US" dirty="0">
                  <a:latin typeface="Verdana" panose="020B0604030504040204" pitchFamily="34" charset="0"/>
                </a:rPr>
                <a:t>	</a:t>
              </a:r>
            </a:p>
          </p:txBody>
        </p:sp>
        <p:sp>
          <p:nvSpPr>
            <p:cNvPr id="12297" name="Line 13"/>
            <p:cNvSpPr>
              <a:spLocks noChangeShapeType="1"/>
            </p:cNvSpPr>
            <p:nvPr/>
          </p:nvSpPr>
          <p:spPr bwMode="auto">
            <a:xfrm>
              <a:off x="8382000" y="38862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3"/>
            <p:cNvSpPr>
              <a:spLocks noChangeShapeType="1"/>
            </p:cNvSpPr>
            <p:nvPr/>
          </p:nvSpPr>
          <p:spPr bwMode="auto">
            <a:xfrm>
              <a:off x="2819400" y="3962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3"/>
            <p:cNvSpPr>
              <a:spLocks noChangeShapeType="1"/>
            </p:cNvSpPr>
            <p:nvPr/>
          </p:nvSpPr>
          <p:spPr bwMode="auto">
            <a:xfrm>
              <a:off x="6477000" y="3962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1870" y="1855788"/>
            <a:ext cx="8382000" cy="441642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When a meteorologist states that the chance of rain is 50%, the meteorologist is saying that it is equally likely to rain or not to rain.  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If the chance of rain rises to 80%, it is more likely to rain.  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If the chance drops to 20%, then it may rain, but it probably will not rain.</a:t>
            </a:r>
          </a:p>
        </p:txBody>
      </p:sp>
      <p:pic>
        <p:nvPicPr>
          <p:cNvPr id="13315" name="Picture 5" descr="C:\WINDOWS\Application Data\Microsoft\Media Catalog\Downloaded Clips\cl0\AG00501_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2057400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cap="sm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Probability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76400"/>
            <a:ext cx="8382000" cy="4340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List 2 events that will never happen and have a probability of 0%.</a:t>
            </a:r>
          </a:p>
          <a:p>
            <a:pPr eaLnBrk="1" hangingPunct="1">
              <a:lnSpc>
                <a:spcPct val="90000"/>
              </a:lnSpc>
            </a:pPr>
            <a:endParaRPr lang="en-US" alt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List 2 events that are certain to happen and have a probability of 100%.</a:t>
            </a:r>
          </a:p>
          <a:p>
            <a:pPr eaLnBrk="1" hangingPunct="1">
              <a:lnSpc>
                <a:spcPct val="90000"/>
              </a:lnSpc>
            </a:pPr>
            <a:endParaRPr lang="en-US" alt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List 2 events that have equal chances of happening and have a probability of 50%.</a:t>
            </a:r>
          </a:p>
        </p:txBody>
      </p:sp>
      <p:pic>
        <p:nvPicPr>
          <p:cNvPr id="14340" name="Picture 4" descr="c:\Program Files\Microsoft Office\Clipart\standard\stddir1\bd05092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-152400"/>
            <a:ext cx="19050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3827</TotalTime>
  <Words>642</Words>
  <Application>Microsoft Office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Century Schoolbook</vt:lpstr>
      <vt:lpstr>Times New Roman</vt:lpstr>
      <vt:lpstr>Verdana</vt:lpstr>
      <vt:lpstr>Wingdings</vt:lpstr>
      <vt:lpstr>Wingdings 2</vt:lpstr>
      <vt:lpstr>Oriel</vt:lpstr>
      <vt:lpstr>Welcome stand quietly * take out your math folder   *Warm-Up Out </vt:lpstr>
      <vt:lpstr>Warm-Up </vt:lpstr>
      <vt:lpstr>PowerPoint Presentation</vt:lpstr>
      <vt:lpstr>Probability</vt:lpstr>
      <vt:lpstr>Probability</vt:lpstr>
      <vt:lpstr>Probability</vt:lpstr>
      <vt:lpstr>Probability</vt:lpstr>
      <vt:lpstr>PowerPoint Presentation</vt:lpstr>
      <vt:lpstr>Probability</vt:lpstr>
      <vt:lpstr>Probability</vt:lpstr>
      <vt:lpstr>Probability</vt:lpstr>
      <vt:lpstr>Probability</vt:lpstr>
      <vt:lpstr>Example 1</vt:lpstr>
      <vt:lpstr>PowerPoint Presentation</vt:lpstr>
      <vt:lpstr>Example 3</vt:lpstr>
      <vt:lpstr>Example 4</vt:lpstr>
      <vt:lpstr>PowerPoint Presentation</vt:lpstr>
    </vt:vector>
  </TitlesOfParts>
  <Company>Graves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</dc:title>
  <dc:creator>Graves</dc:creator>
  <cp:lastModifiedBy>Cao Thanh-Thuy</cp:lastModifiedBy>
  <cp:revision>82</cp:revision>
  <cp:lastPrinted>2017-09-06T16:44:03Z</cp:lastPrinted>
  <dcterms:created xsi:type="dcterms:W3CDTF">2003-02-27T18:49:25Z</dcterms:created>
  <dcterms:modified xsi:type="dcterms:W3CDTF">2018-08-31T15:21:21Z</dcterms:modified>
</cp:coreProperties>
</file>