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76" r:id="rId2"/>
    <p:sldId id="256" r:id="rId3"/>
    <p:sldId id="272" r:id="rId4"/>
    <p:sldId id="275" r:id="rId5"/>
    <p:sldId id="259" r:id="rId6"/>
    <p:sldId id="258" r:id="rId7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0" autoAdjust="0"/>
    <p:restoredTop sz="90929"/>
  </p:normalViewPr>
  <p:slideViewPr>
    <p:cSldViewPr>
      <p:cViewPr varScale="1">
        <p:scale>
          <a:sx n="53" d="100"/>
          <a:sy n="53" d="100"/>
        </p:scale>
        <p:origin x="48" y="6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8BC051-5462-436A-987C-ABBC513963BF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C5F52C3-8B43-4143-8AF7-095EE0AE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7" y="0"/>
            <a:ext cx="3026833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26833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7" y="8819515"/>
            <a:ext cx="3026833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F6C90-14F8-4FA9-AABE-71C57D51F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63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C99C2-6B48-4517-A002-96B68FDB383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31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2E65E-882E-4A87-9F3E-9A12588DE00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69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E5F97-B70B-4BF3-8D88-44276687CAE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993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795FF-309C-4121-95C6-E48D1ADAE9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94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6099-932F-4C2B-A5A4-CFE27470155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0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524A1719-06AF-498C-9A18-27047FEC29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FE6F0-D168-404F-BEA2-3EA372C4F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3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41124-AC41-431D-ACD5-6CB6CBFB6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84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A54FF4-9014-48DA-8453-23557E417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281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767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C716BE-2120-4A29-A34C-1FAA38BC1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57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EF07-D635-4B19-BBAE-B478B6E82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7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634D-8304-4B56-9253-0891A2E94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18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C518E-99AC-417F-AF1D-74AE82659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9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2408D-1CC9-43BC-B1E4-C60E38C49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1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9F38-05EA-451C-B31F-8BEAF237D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0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5090F-B030-4BBE-93A2-B9F5BB545A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05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966-5D09-4357-94D2-25B72676D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04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98B9A-9359-4A10-AA5E-81A64EA1F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2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973418-21AF-4829-9523-B50FC85396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Welcome</a:t>
            </a:r>
            <a:br>
              <a:rPr lang="en-US" sz="8000" dirty="0" smtClean="0"/>
            </a:br>
            <a:r>
              <a:rPr lang="en-US" sz="8000" dirty="0" smtClean="0"/>
              <a:t>Stand Quietly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9200" cy="1143000"/>
          </a:xfrm>
        </p:spPr>
        <p:txBody>
          <a:bodyPr/>
          <a:lstStyle/>
          <a:p>
            <a:r>
              <a:rPr kumimoji="0" lang="en-US" altLang="en-US" sz="5400" dirty="0" smtClean="0">
                <a:latin typeface="Comic Sans MS" panose="030F0702030302020204" pitchFamily="66" charset="0"/>
              </a:rPr>
              <a:t>Lesson 10.3</a:t>
            </a:r>
            <a:br>
              <a:rPr kumimoji="0" lang="en-US" altLang="en-US" sz="5400" dirty="0" smtClean="0">
                <a:latin typeface="Comic Sans MS" panose="030F0702030302020204" pitchFamily="66" charset="0"/>
              </a:rPr>
            </a:br>
            <a:r>
              <a:rPr kumimoji="0" lang="en-US" altLang="en-US" sz="5400" dirty="0" smtClean="0">
                <a:latin typeface="Comic Sans MS" panose="030F0702030302020204" pitchFamily="66" charset="0"/>
              </a:rPr>
              <a:t>Experimental </a:t>
            </a:r>
            <a:r>
              <a:rPr kumimoji="0" lang="en-US" altLang="en-US" sz="5400" dirty="0">
                <a:latin typeface="Comic Sans MS" panose="030F0702030302020204" pitchFamily="66" charset="0"/>
              </a:rPr>
              <a:t>Probability Vs. Theoretical Probability</a:t>
            </a:r>
            <a:endParaRPr kumimoji="0" lang="en-US" altLang="en-US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277091" y="4038600"/>
            <a:ext cx="883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dirty="0" smtClean="0"/>
              <a:t>Students will be able to explore experimental and theoretical probability </a:t>
            </a:r>
            <a:r>
              <a:rPr lang="en-US" altLang="en-US" sz="2800" dirty="0"/>
              <a:t>with </a:t>
            </a:r>
            <a:r>
              <a:rPr lang="en-US" altLang="en-US" sz="2800" dirty="0" smtClean="0"/>
              <a:t>experiments. Students will be able to calculate </a:t>
            </a:r>
            <a:r>
              <a:rPr lang="en-US" altLang="en-US" sz="2800" dirty="0"/>
              <a:t>and compare </a:t>
            </a:r>
            <a:r>
              <a:rPr lang="en-US" altLang="en-US" sz="2800" dirty="0" smtClean="0"/>
              <a:t>both probabilities.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(MP6 Attend to Precision. CCSS.7.SP.5, CCSS.7.SP.6, and CCSS.7.SP.7)</a:t>
            </a:r>
            <a:endParaRPr lang="en-US" alt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0449" y="0"/>
            <a:ext cx="8574258" cy="1295400"/>
          </a:xfrm>
        </p:spPr>
        <p:txBody>
          <a:bodyPr/>
          <a:lstStyle/>
          <a:p>
            <a:r>
              <a:rPr lang="en-US" altLang="en-US" sz="3600" dirty="0"/>
              <a:t>What do you know about probability?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038600"/>
          </a:xfrm>
        </p:spPr>
        <p:txBody>
          <a:bodyPr/>
          <a:lstStyle/>
          <a:p>
            <a:r>
              <a:rPr lang="en-US" altLang="en-US" sz="3600" dirty="0"/>
              <a:t>Probability is a number from 0 to 1 that tells you how likely something is to happen.</a:t>
            </a:r>
          </a:p>
          <a:p>
            <a:r>
              <a:rPr lang="en-US" altLang="en-US" sz="3600" dirty="0"/>
              <a:t>Probability can have two approaches  	</a:t>
            </a:r>
            <a:r>
              <a:rPr lang="en-US" altLang="en-US" sz="3600" dirty="0" smtClean="0"/>
              <a:t>-</a:t>
            </a:r>
            <a:r>
              <a:rPr lang="en-US" altLang="en-US" sz="3600" dirty="0"/>
              <a:t>experimental probability</a:t>
            </a:r>
          </a:p>
          <a:p>
            <a:pPr>
              <a:buFontTx/>
              <a:buNone/>
            </a:pPr>
            <a:r>
              <a:rPr lang="en-US" altLang="en-US" sz="3600" dirty="0"/>
              <a:t>		-theoretical probability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Contrast experimental and theoretical probability</a:t>
            </a: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4000" i="1" dirty="0" smtClean="0">
                <a:solidFill>
                  <a:srgbClr val="FF0000"/>
                </a:solidFill>
              </a:rPr>
              <a:t>Experimental </a:t>
            </a:r>
            <a:r>
              <a:rPr lang="en-US" altLang="en-US" sz="4000" i="1" dirty="0" smtClean="0"/>
              <a:t>probability </a:t>
            </a:r>
            <a:r>
              <a:rPr lang="en-US" altLang="en-US" sz="4000" i="1" dirty="0"/>
              <a:t>is the </a:t>
            </a:r>
            <a:r>
              <a:rPr lang="en-US" altLang="en-US" sz="4000" i="1" dirty="0" smtClean="0"/>
              <a:t>result (outcome) </a:t>
            </a:r>
            <a:r>
              <a:rPr lang="en-US" altLang="en-US" sz="4000" i="1" dirty="0"/>
              <a:t>of </a:t>
            </a:r>
            <a:r>
              <a:rPr lang="en-US" altLang="en-US" sz="4000" i="1" dirty="0" smtClean="0"/>
              <a:t>doing the experiment</a:t>
            </a:r>
            <a:r>
              <a:rPr lang="en-US" altLang="en-US" sz="4000" i="1" dirty="0"/>
              <a:t>.</a:t>
            </a:r>
            <a:endParaRPr lang="en-US" altLang="en-US" sz="3600" dirty="0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sz="half" idx="2"/>
          </p:nvPr>
        </p:nvSpPr>
        <p:spPr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4000" i="1" dirty="0" smtClean="0">
                <a:solidFill>
                  <a:srgbClr val="FF0000"/>
                </a:solidFill>
              </a:rPr>
              <a:t>Theoretical </a:t>
            </a:r>
            <a:r>
              <a:rPr lang="en-US" altLang="en-US" sz="4000" i="1" dirty="0"/>
              <a:t>probability is what is expected to </a:t>
            </a:r>
            <a:r>
              <a:rPr lang="en-US" altLang="en-US" sz="4000" i="1" dirty="0" smtClean="0"/>
              <a:t>happen (in theory).</a:t>
            </a:r>
            <a:endParaRPr lang="en-US" alt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0395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/>
              <a:t>Example 1</a:t>
            </a:r>
            <a:endParaRPr lang="en-US" altLang="en-US" sz="8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u="sng" dirty="0"/>
              <a:t>Experimental:</a:t>
            </a:r>
            <a:endParaRPr lang="en-US" altLang="en-US" sz="2800" b="1" u="sng" dirty="0"/>
          </a:p>
          <a:p>
            <a:pPr>
              <a:buFontTx/>
              <a:buNone/>
            </a:pPr>
            <a:r>
              <a:rPr lang="en-US" altLang="en-US" sz="2800" dirty="0"/>
              <a:t>You tossed  a coin 10 times and recorded a head 3 times, a tail 7 times</a:t>
            </a:r>
          </a:p>
          <a:p>
            <a:pPr algn="ctr">
              <a:buFontTx/>
              <a:buNone/>
            </a:pPr>
            <a:r>
              <a:rPr lang="en-US" altLang="en-US" sz="2800" dirty="0"/>
              <a:t>P(head)= 3/10</a:t>
            </a:r>
          </a:p>
          <a:p>
            <a:pPr algn="ctr">
              <a:buFontTx/>
              <a:buNone/>
            </a:pPr>
            <a:r>
              <a:rPr lang="en-US" altLang="en-US" sz="2800" dirty="0"/>
              <a:t>P(tail) = 7/10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u="sng" dirty="0"/>
              <a:t>Theoretical:</a:t>
            </a:r>
            <a:endParaRPr lang="en-US" altLang="en-US" sz="2800" b="1" i="1" u="sng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US" sz="2800" dirty="0"/>
              <a:t>Toss a coin and getting a head or a tail is 1/2.</a:t>
            </a:r>
          </a:p>
          <a:p>
            <a:pPr algn="ctr">
              <a:buFontTx/>
              <a:buNone/>
            </a:pPr>
            <a:r>
              <a:rPr lang="en-US" altLang="en-US" sz="2800" dirty="0"/>
              <a:t> P(head) = 1/2</a:t>
            </a:r>
          </a:p>
          <a:p>
            <a:pPr algn="ctr">
              <a:buFontTx/>
              <a:buNone/>
            </a:pPr>
            <a:r>
              <a:rPr lang="en-US" altLang="en-US" sz="2800" dirty="0"/>
              <a:t>P(tail) =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vs.Theoretical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Theoretical </a:t>
            </a:r>
            <a:r>
              <a:rPr lang="en-US" altLang="en-US" b="1" dirty="0">
                <a:solidFill>
                  <a:srgbClr val="FF0000"/>
                </a:solidFill>
              </a:rPr>
              <a:t>probability:</a:t>
            </a:r>
          </a:p>
          <a:p>
            <a:pPr>
              <a:buFontTx/>
              <a:buNone/>
            </a:pPr>
            <a:r>
              <a:rPr lang="en-US" altLang="en-US" dirty="0"/>
              <a:t>P(E) =   </a:t>
            </a:r>
            <a:r>
              <a:rPr lang="en-US" altLang="en-US" u="sng" dirty="0"/>
              <a:t>number of favorable </a:t>
            </a:r>
            <a:r>
              <a:rPr lang="en-US" altLang="en-US" u="sng" dirty="0" smtClean="0"/>
              <a:t>outcomes		</a:t>
            </a:r>
            <a:r>
              <a:rPr lang="en-US" altLang="en-US" dirty="0" smtClean="0"/>
              <a:t>      </a:t>
            </a:r>
            <a:r>
              <a:rPr lang="en-US" altLang="en-US" sz="2800" dirty="0" smtClean="0"/>
              <a:t>total </a:t>
            </a:r>
            <a:r>
              <a:rPr lang="en-US" altLang="en-US" sz="2800" dirty="0"/>
              <a:t>number of possible </a:t>
            </a:r>
            <a:r>
              <a:rPr lang="en-US" altLang="en-US" sz="2800" dirty="0" smtClean="0"/>
              <a:t>outcomes</a:t>
            </a:r>
          </a:p>
          <a:p>
            <a:pPr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Experimental probability:</a:t>
            </a:r>
          </a:p>
          <a:p>
            <a:pPr>
              <a:buFontTx/>
              <a:buNone/>
            </a:pPr>
            <a:r>
              <a:rPr lang="en-US" altLang="en-US" dirty="0" smtClean="0"/>
              <a:t>P(event) = </a:t>
            </a:r>
            <a:r>
              <a:rPr lang="en-US" altLang="en-US" u="sng" dirty="0" smtClean="0"/>
              <a:t>number of times event occurs</a:t>
            </a:r>
          </a:p>
          <a:p>
            <a:pPr>
              <a:buFontTx/>
              <a:buNone/>
            </a:pPr>
            <a:r>
              <a:rPr lang="en-US" altLang="en-US" dirty="0" smtClean="0"/>
              <a:t>                        total number of trials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utoUpdateAnimBg="0"/>
    </p:bldLst>
  </p:timing>
</p:sld>
</file>

<file path=ppt/theme/theme1.xml><?xml version="1.0" encoding="utf-8"?>
<a:theme xmlns:a="http://schemas.openxmlformats.org/drawingml/2006/main" name="Koi">
  <a:themeElements>
    <a:clrScheme name="Koi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B8CFFB"/>
      </a:accent1>
      <a:accent2>
        <a:srgbClr val="DF8F74"/>
      </a:accent2>
      <a:accent3>
        <a:srgbClr val="F8F7EF"/>
      </a:accent3>
      <a:accent4>
        <a:srgbClr val="202064"/>
      </a:accent4>
      <a:accent5>
        <a:srgbClr val="D8E4FD"/>
      </a:accent5>
      <a:accent6>
        <a:srgbClr val="CA8168"/>
      </a:accent6>
      <a:hlink>
        <a:srgbClr val="7F97C2"/>
      </a:hlink>
      <a:folHlink>
        <a:srgbClr val="8BBE82"/>
      </a:folHlink>
    </a:clrScheme>
    <a:fontScheme name="Koi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Koi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2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2004:Templates:Presentations:Designs:Koi</Template>
  <TotalTime>275</TotalTime>
  <Words>169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Comic Sans MS</vt:lpstr>
      <vt:lpstr>Helvetica</vt:lpstr>
      <vt:lpstr>Koi</vt:lpstr>
      <vt:lpstr>Welcome Stand Quietly</vt:lpstr>
      <vt:lpstr>Lesson 10.3 Experimental Probability Vs. Theoretical Probability</vt:lpstr>
      <vt:lpstr>What do you know about probability?</vt:lpstr>
      <vt:lpstr>Contrast experimental and theoretical probability</vt:lpstr>
      <vt:lpstr>Example 1</vt:lpstr>
      <vt:lpstr>Experimental vs.Theoretical</vt:lpstr>
    </vt:vector>
  </TitlesOfParts>
  <Company>獫票楧栮捯洀鉭曮㞱Û뜰⠲쎔딁烊皭〼፥ᙼ䕸忤઱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 Vs. Theoretical Probability</dc:title>
  <dc:creator>s s</dc:creator>
  <cp:lastModifiedBy>Cao Thanh-Thuy</cp:lastModifiedBy>
  <cp:revision>42</cp:revision>
  <cp:lastPrinted>2017-09-08T15:25:23Z</cp:lastPrinted>
  <dcterms:created xsi:type="dcterms:W3CDTF">2007-04-15T03:46:08Z</dcterms:created>
  <dcterms:modified xsi:type="dcterms:W3CDTF">2018-09-04T00:43:56Z</dcterms:modified>
</cp:coreProperties>
</file>