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1" r:id="rId2"/>
    <p:sldId id="257" r:id="rId3"/>
    <p:sldId id="258" r:id="rId4"/>
    <p:sldId id="259" r:id="rId5"/>
    <p:sldId id="263" r:id="rId6"/>
    <p:sldId id="273" r:id="rId7"/>
    <p:sldId id="270" r:id="rId8"/>
  </p:sldIdLst>
  <p:sldSz cx="9144000" cy="6858000" type="letter"/>
  <p:notesSz cx="6985000" cy="92837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 userDrawn="1">
          <p15:clr>
            <a:srgbClr val="A4A3A4"/>
          </p15:clr>
        </p15:guide>
        <p15:guide id="2" pos="22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824" y="-7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E1F27FE9-357E-4C50-9C3F-2D717577D433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0C9A711D-650C-4156-9017-643AD5F4E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89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6833" cy="46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550" y="0"/>
            <a:ext cx="3026833" cy="46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9758"/>
            <a:ext cx="5588000" cy="4177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7904"/>
            <a:ext cx="3026833" cy="46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550" y="8817904"/>
            <a:ext cx="3026833" cy="46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A2AFB9F-87DE-4BEF-AA62-98EDD790CE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369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283" indent="-29049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1974" indent="-232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6763" indent="-232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1553" indent="-232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876469-24C3-44AE-87A5-F31BCA3DC57F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44599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283" indent="-29049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1974" indent="-232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6763" indent="-232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1553" indent="-232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4B0112-4BA9-4349-A973-BA6DC25C85F3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71445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5283" indent="-29049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1974" indent="-232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26763" indent="-232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1553" indent="-232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46D93F6-555D-4207-9BC7-4959F9AC4384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68662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6EC8E-CD85-4114-A40A-B5956AD4D5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6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46FD3-09BA-4DE9-A792-E297461F8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15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74CF3-A038-4136-BD19-8F6EBE57AC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6884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86E57-FBAE-4E32-A81E-D1566B6486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8105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64164-1E87-4F8B-B499-20E993FE23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424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67B13-02DA-4F07-8DDD-5E610C8338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12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D3962-5AD2-4D1F-B78F-C2A19C0B7F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986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749E2-9F87-4F18-9D1A-97E29F85B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4460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3EB78-F9D3-4920-926F-381AB7A742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55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0A63C-F3A2-4C95-9F8D-A50A61B5F6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2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4EE36-5546-4FF1-AF82-CDDD09D642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694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E89F6-49DE-49A1-84D9-0B8830C553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31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EE036DA-8CF6-4BC1-9C96-76AF2C7DFB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KQVMYT1exE" TargetMode="External"/><Relationship Id="rId2" Type="http://schemas.openxmlformats.org/officeDocument/2006/relationships/hyperlink" Target="https://www.youtube.com/watch?v=gNRT2KoyT7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Warm-Up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4906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COPY THE PROBLEM BEFORE DOING THE WORK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There are 16 females and 20 males in a class. What is the theoretical probability that a randomly chosen students is female?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A true-false quiz has five questions. Describe and correct the error in using the Fundamental Counting Principle to find the total number of ways that you can answer the quiz. </a:t>
            </a:r>
            <a:endParaRPr lang="en-US" sz="2400" dirty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0363"/>
          <a:stretch/>
        </p:blipFill>
        <p:spPr>
          <a:xfrm>
            <a:off x="1143000" y="3962400"/>
            <a:ext cx="6173638" cy="2708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00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219200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6600" b="1" dirty="0" smtClean="0"/>
              <a:t>Lesson 10.5 Independent and Dependent Events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733800"/>
            <a:ext cx="8305799" cy="14859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(CC.SS.7.SP.8a and CC.SS.7.SP.8b. MP3 Construct Viable Arguments)</a:t>
            </a:r>
          </a:p>
          <a:p>
            <a:pPr eaLnBrk="1" hangingPunct="1"/>
            <a:endParaRPr lang="en-US" altLang="en-US" sz="3200" dirty="0" smtClean="0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8382000" y="6507163"/>
            <a:ext cx="647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i="1"/>
              <a:t>Slide </a:t>
            </a:r>
            <a:fld id="{485AEFDC-ECF7-4DF4-97D5-AA30C47EA3CF}" type="slidenum">
              <a:rPr lang="en-US" altLang="en-US" sz="1200" i="1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85850" y="-161026"/>
            <a:ext cx="7943850" cy="1066800"/>
          </a:xfrm>
        </p:spPr>
        <p:txBody>
          <a:bodyPr/>
          <a:lstStyle/>
          <a:p>
            <a:pPr eaLnBrk="1" hangingPunct="1"/>
            <a:r>
              <a:rPr lang="en-US" altLang="en-US" sz="6000" b="1" dirty="0" smtClean="0"/>
              <a:t>Independent Events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77300" cy="4191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Whatever happens in one event has absolutely nothing to do with what will happen next because: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altLang="en-US" sz="3200" dirty="0" smtClean="0"/>
              <a:t>The two events are unrelated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None/>
            </a:pPr>
            <a:r>
              <a:rPr lang="en-US" altLang="en-US" sz="3200" dirty="0" smtClean="0"/>
              <a:t>			</a:t>
            </a:r>
            <a:r>
              <a:rPr lang="en-US" altLang="en-US" sz="3200" i="1" dirty="0" smtClean="0">
                <a:solidFill>
                  <a:srgbClr val="0000FF"/>
                </a:solidFill>
              </a:rPr>
              <a:t>OR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AutoNum type="arabicPeriod" startAt="2"/>
            </a:pPr>
            <a:r>
              <a:rPr lang="en-US" altLang="en-US" sz="3200" dirty="0" smtClean="0"/>
              <a:t>You repeat the experiment with an item whose numbers will not change (ex. spinners or dice)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None/>
            </a:pPr>
            <a:r>
              <a:rPr lang="en-US" altLang="en-US" sz="3200" dirty="0" smtClean="0"/>
              <a:t>			</a:t>
            </a:r>
            <a:r>
              <a:rPr lang="en-US" altLang="en-US" sz="3200" i="1" dirty="0" smtClean="0">
                <a:solidFill>
                  <a:srgbClr val="0000FF"/>
                </a:solidFill>
              </a:rPr>
              <a:t>OR</a:t>
            </a:r>
          </a:p>
          <a:p>
            <a:pPr marL="1371600" lvl="2" indent="-457200" eaLnBrk="1" hangingPunct="1">
              <a:lnSpc>
                <a:spcPct val="90000"/>
              </a:lnSpc>
              <a:buFontTx/>
              <a:buAutoNum type="arabicPeriod" startAt="3"/>
            </a:pPr>
            <a:r>
              <a:rPr lang="en-US" altLang="en-US" sz="3200" dirty="0" smtClean="0"/>
              <a:t>You repeat the same activity, but you REPLACE (put it back) the item that was removed.</a:t>
            </a: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8382000" y="6507163"/>
            <a:ext cx="647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i="1"/>
              <a:t>Slide </a:t>
            </a:r>
            <a:fld id="{7CA6E8C1-008C-4913-AC05-FC35688BED78}" type="slidenum">
              <a:rPr lang="en-US" altLang="en-US" sz="1200" i="1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i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010400" cy="1066800"/>
          </a:xfrm>
        </p:spPr>
        <p:txBody>
          <a:bodyPr/>
          <a:lstStyle/>
          <a:p>
            <a:pPr eaLnBrk="1" hangingPunct="1"/>
            <a:r>
              <a:rPr lang="en-US" altLang="en-US" sz="6000" b="1" dirty="0" smtClean="0"/>
              <a:t>Dependent Event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3124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2000" dirty="0" smtClean="0"/>
          </a:p>
          <a:p>
            <a:pPr eaLnBrk="1" hangingPunct="1"/>
            <a:r>
              <a:rPr lang="en-US" altLang="en-US" dirty="0" smtClean="0"/>
              <a:t>The result of the second event (pick) will change because of what happened on the first event (pick).</a:t>
            </a:r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8382000" y="6507163"/>
            <a:ext cx="647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i="1"/>
              <a:t>Slide </a:t>
            </a:r>
            <a:fld id="{4A403811-2125-4A3E-A2BE-B3703978A207}" type="slidenum">
              <a:rPr lang="en-US" altLang="en-US" sz="1200" i="1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i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-304800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 b="1" dirty="0" smtClean="0"/>
              <a:t>TEST YOURSELF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85800"/>
            <a:ext cx="8839200" cy="6096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/>
              <a:t>Are these dependent or independent events?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28600" y="13716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en-US" sz="2400" dirty="0"/>
              <a:t>Tossing two dice and getting a 6 on both of them.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2.    You have a bag of marbles: 3 blue, 5 white, and 12 red.  You choose one marble out of the bag, look at it then put it back.  Then you choose another marble.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3.    You have a basket of socks.  You need to find the probability of pulling out a black sock and its matching black sock without putting the first sock back.</a:t>
            </a:r>
          </a:p>
          <a:p>
            <a:pPr eaLnBrk="1" hangingPunct="1">
              <a:buFontTx/>
              <a:buNone/>
            </a:pP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400" dirty="0"/>
              <a:t>4.    You pick the letter Q from a bag containing all the letters of the alphabet. You do not put the Q back in the bag before you pick another tile.</a:t>
            </a:r>
          </a:p>
          <a:p>
            <a:pPr eaLnBrk="1" hangingPunct="1">
              <a:buFontTx/>
              <a:buAutoNum type="arabicPeriod"/>
            </a:pPr>
            <a:endParaRPr lang="en-US" altLang="en-US" sz="2400" dirty="0"/>
          </a:p>
          <a:p>
            <a:pPr eaLnBrk="1" hangingPunct="1">
              <a:buFontTx/>
              <a:buAutoNum type="arabicPeriod"/>
            </a:pPr>
            <a:endParaRPr lang="en-US" altLang="en-US" sz="2400" dirty="0"/>
          </a:p>
        </p:txBody>
      </p:sp>
      <p:sp>
        <p:nvSpPr>
          <p:cNvPr id="17413" name="Text Box 10"/>
          <p:cNvSpPr txBox="1">
            <a:spLocks noChangeArrowheads="1"/>
          </p:cNvSpPr>
          <p:nvPr/>
        </p:nvSpPr>
        <p:spPr bwMode="auto">
          <a:xfrm>
            <a:off x="8382000" y="6507163"/>
            <a:ext cx="647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i="1"/>
              <a:t>Slide </a:t>
            </a:r>
            <a:fld id="{57E98FB7-8717-4D40-B4E1-83A1FE20E4F5}" type="slidenum">
              <a:rPr lang="en-US" altLang="en-US" sz="1200" i="1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i="1"/>
          </a:p>
        </p:txBody>
      </p:sp>
      <p:sp>
        <p:nvSpPr>
          <p:cNvPr id="2" name="TextBox 1"/>
          <p:cNvSpPr txBox="1"/>
          <p:nvPr/>
        </p:nvSpPr>
        <p:spPr>
          <a:xfrm>
            <a:off x="1066800" y="1796534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Independent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3531949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Independent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80448" y="508269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dependent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86200" y="6264115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dependent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313"/>
            <a:ext cx="8763000" cy="64008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Rewrite each question as </a:t>
            </a:r>
            <a:r>
              <a:rPr lang="en-US" sz="2800" b="1" dirty="0" smtClean="0"/>
              <a:t>a probability notation</a:t>
            </a:r>
            <a:endParaRPr lang="en-US" sz="2800" dirty="0"/>
          </a:p>
          <a:p>
            <a:pPr marL="0" indent="0">
              <a:buNone/>
            </a:pPr>
            <a:r>
              <a:rPr lang="en-US" sz="2000" dirty="0" smtClean="0"/>
              <a:t>1. What is the probability of tossing </a:t>
            </a:r>
            <a:r>
              <a:rPr lang="en-US" sz="2000" dirty="0"/>
              <a:t>two dice and getting a 6 on both of </a:t>
            </a:r>
            <a:r>
              <a:rPr lang="en-US" sz="2000" dirty="0" smtClean="0"/>
              <a:t>them?</a:t>
            </a:r>
          </a:p>
          <a:p>
            <a:pPr marL="0" indent="0" algn="ctr">
              <a:buNone/>
            </a:pPr>
            <a:r>
              <a:rPr lang="en-US" sz="2000" dirty="0" smtClean="0"/>
              <a:t>You can write </a:t>
            </a:r>
            <a:r>
              <a:rPr lang="en-US" sz="2000" b="1" dirty="0" smtClean="0">
                <a:solidFill>
                  <a:srgbClr val="FF0000"/>
                </a:solidFill>
              </a:rPr>
              <a:t>P(6 and 6) or P(6, 6)</a:t>
            </a:r>
          </a:p>
          <a:p>
            <a:pPr marL="0" indent="0" algn="ctr">
              <a:buNone/>
            </a:pPr>
            <a:endParaRPr lang="en-US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2. You </a:t>
            </a:r>
            <a:r>
              <a:rPr lang="en-US" sz="2000" dirty="0"/>
              <a:t>have a bag of marbles: 3 blue, 5 white, and 12 red. You choose one marble out the bag, look at it then put it back. Then you choose another </a:t>
            </a:r>
            <a:r>
              <a:rPr lang="en-US" sz="2000" dirty="0" smtClean="0"/>
              <a:t>marble. What is the probability of picking a red and white?</a:t>
            </a:r>
          </a:p>
          <a:p>
            <a:pPr marL="0" indent="0" algn="ctr">
              <a:buNone/>
            </a:pPr>
            <a:r>
              <a:rPr lang="en-US" sz="2000" dirty="0" smtClean="0"/>
              <a:t>You can write </a:t>
            </a:r>
            <a:r>
              <a:rPr lang="en-US" sz="2000" b="1" dirty="0" smtClean="0">
                <a:solidFill>
                  <a:srgbClr val="FF0000"/>
                </a:solidFill>
              </a:rPr>
              <a:t>P(red and white) or P(red, white)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3. You </a:t>
            </a:r>
            <a:r>
              <a:rPr lang="en-US" sz="2000" dirty="0"/>
              <a:t>have a basket of socks. You need to find the probability of pulling out a black sock and its matching black sock without putting the first sock </a:t>
            </a:r>
            <a:r>
              <a:rPr lang="en-US" sz="2000" dirty="0" smtClean="0"/>
              <a:t>back.</a:t>
            </a:r>
          </a:p>
          <a:p>
            <a:pPr marL="0" indent="0" algn="ctr">
              <a:buNone/>
            </a:pPr>
            <a:r>
              <a:rPr lang="en-US" sz="2000" dirty="0" smtClean="0"/>
              <a:t>You can write </a:t>
            </a:r>
            <a:r>
              <a:rPr lang="en-US" sz="2000" b="1" dirty="0" smtClean="0">
                <a:solidFill>
                  <a:srgbClr val="FF0000"/>
                </a:solidFill>
              </a:rPr>
              <a:t>P(black and black) or P(black, black)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4. You </a:t>
            </a:r>
            <a:r>
              <a:rPr lang="en-US" sz="2000" dirty="0"/>
              <a:t>pick the letter Q from a bag containing all the letters of the alphabet. You do not put the Q back in the bag before you pick another tile</a:t>
            </a:r>
            <a:r>
              <a:rPr lang="en-US" sz="2000" dirty="0" smtClean="0"/>
              <a:t>. What is the probability of getting a Q first and a T second?</a:t>
            </a:r>
          </a:p>
          <a:p>
            <a:pPr marL="0" indent="0" algn="ctr">
              <a:buNone/>
            </a:pPr>
            <a:r>
              <a:rPr lang="en-US" sz="2000" dirty="0" smtClean="0"/>
              <a:t>You can write </a:t>
            </a:r>
            <a:r>
              <a:rPr lang="en-US" sz="2000" b="1" dirty="0" smtClean="0">
                <a:solidFill>
                  <a:srgbClr val="FF0000"/>
                </a:solidFill>
              </a:rPr>
              <a:t>P(Q and T) or P(Q,T)</a:t>
            </a: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561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the video and take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https://www.youtube.com/watch?v=gNRT2KoyT7U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Extra video: </a:t>
            </a:r>
            <a:r>
              <a:rPr lang="en-US" dirty="0" smtClean="0">
                <a:hlinkClick r:id="rId3"/>
              </a:rPr>
              <a:t>https://www.youtube.com/watch?v=eKQVMYT1exE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8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5/3/2009 10:51:57 PM&quot;&gt;&lt;Slide id=&quot;257&quot; dur=&quot;1&quot;/&gt;&lt;Slide id=&quot;258&quot; dur=&quot;.984375&quot;/&gt;&lt;Slide id=&quot;260&quot; dur=&quot;.265625&quot;/&gt;&lt;Slide id=&quot;259&quot; dur=&quot;.8125&quot;/&gt;&lt;Slide id=&quot;261&quot; dur=&quot;.515625&quot;/&gt;&lt;Slide id=&quot;263&quot; dur=&quot;.78125&quot;/&gt;&lt;Slide id=&quot;264&quot; dur=&quot;2.109375&quot; bld=&quot;|.5|.6|.6&quot;/&gt;&lt;Slide id=&quot;265&quot; dur=&quot;.6875&quot; bld=&quot;|.2|.2&quot;/&gt;&lt;Slide id=&quot;266&quot; dur=&quot;2.234375&quot; bld=&quot;|.3|.4|.7&quot;/&gt;&lt;/Timings&gt;&lt;/WMTools&gt;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</TotalTime>
  <Words>493</Words>
  <Application>Microsoft Office PowerPoint</Application>
  <PresentationFormat>Letter Paper (8.5x11 in)</PresentationFormat>
  <Paragraphs>53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Default Design</vt:lpstr>
      <vt:lpstr>Warm-Up</vt:lpstr>
      <vt:lpstr>Lesson 10.5 Independent and Dependent Events</vt:lpstr>
      <vt:lpstr>Independent Events</vt:lpstr>
      <vt:lpstr>Dependent Event</vt:lpstr>
      <vt:lpstr>TEST YOURSELF</vt:lpstr>
      <vt:lpstr>PowerPoint Presentation</vt:lpstr>
      <vt:lpstr>Watch the video and take notes</vt:lpstr>
    </vt:vector>
  </TitlesOfParts>
  <Company>Carroll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Independent and Dependent Events</dc:title>
  <dc:creator>CISD</dc:creator>
  <cp:lastModifiedBy>Cao Thanh-Thuy</cp:lastModifiedBy>
  <cp:revision>36</cp:revision>
  <cp:lastPrinted>2017-09-14T15:14:54Z</cp:lastPrinted>
  <dcterms:created xsi:type="dcterms:W3CDTF">2009-05-04T02:53:31Z</dcterms:created>
  <dcterms:modified xsi:type="dcterms:W3CDTF">2018-09-18T15:42:22Z</dcterms:modified>
</cp:coreProperties>
</file>