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268" r:id="rId3"/>
    <p:sldId id="283" r:id="rId4"/>
    <p:sldId id="269" r:id="rId5"/>
    <p:sldId id="272" r:id="rId6"/>
    <p:sldId id="273" r:id="rId7"/>
    <p:sldId id="270" r:id="rId8"/>
    <p:sldId id="260" r:id="rId9"/>
    <p:sldId id="262" r:id="rId10"/>
    <p:sldId id="265" r:id="rId11"/>
    <p:sldId id="271" r:id="rId12"/>
    <p:sldId id="285" r:id="rId13"/>
    <p:sldId id="286" r:id="rId14"/>
    <p:sldId id="287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8" autoAdjust="0"/>
  </p:normalViewPr>
  <p:slideViewPr>
    <p:cSldViewPr snapToGrid="0"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10DD02-A3CD-4880-B37E-1C1936004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4010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147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DB87C4-BF92-4829-BFFF-64A1EFEEC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947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/>
              <a:t>0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0A1832-7E08-4C53-BFAF-582F8ABDD484}" type="slidenum">
              <a:rPr lang="en-US" altLang="fr-FR"/>
              <a:pPr>
                <a:spcBef>
                  <a:spcPct val="0"/>
                </a:spcBef>
              </a:pPr>
              <a:t>2</a:t>
            </a:fld>
            <a:endParaRPr lang="en-US" altLang="fr-FR"/>
          </a:p>
        </p:txBody>
      </p:sp>
      <p:sp>
        <p:nvSpPr>
          <p:cNvPr id="51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994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7152-85AE-454F-B11D-18CD0CBEA23D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F64D-631E-40BA-BBC1-AC61627FA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61EC-C2F2-4345-AF9D-D489FC99E2E9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6805-2EE5-416A-A29D-8E51B92EA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6B5A-9C2A-46DE-B649-3BBB9A59000C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F275-EF42-4E4D-AEE0-A7A7B1FFC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49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1F88ACE-16CC-4E1E-B070-8C0549CA5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Sarah DiCalogero - Statistical Sampling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 userDrawn="1"/>
        </p:nvSpPr>
        <p:spPr>
          <a:xfrm>
            <a:off x="7543800" y="6324600"/>
            <a:ext cx="83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TOC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6458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6A33-7A1A-4A3F-8BE0-517AEEFB0D8C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875F-154B-4C45-BC78-0AE212204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4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776C-DB7E-4F93-9362-2A0982A08B20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526A-E02E-492A-B7B8-EB5349494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4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E722-EDEA-4CE5-928A-9BF1E2DAB9FE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FF94-7898-4832-A6ED-EF45E112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7A4C-2D05-40D0-B952-4B500B74FA83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DBC9-F2CA-439C-90EE-A40E2A200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6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B74C-C2FB-4A8E-A0DA-947EBEA0B75F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2CEC-67EE-49AF-8D13-987A94B7E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22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BAB5-8F45-4669-A545-D479523C1B6D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0620-EDDF-4F21-B884-A1CB88FD3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40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4E91-585E-43CF-B29C-E89E0EB9FEA4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EB2C-DB58-4D53-BCA4-38D8AE49B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1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243D-0FCF-4E4F-84CF-D22BC68B434A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8EA4-029C-49E7-87A4-42D088434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00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B79397-6249-431D-A35D-DEBD1F7CE24D}" type="datetimeFigureOut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7481B5-0FE8-4348-81B4-6B0AD3266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544" y="1820936"/>
            <a:ext cx="7772400" cy="1470025"/>
          </a:xfrm>
        </p:spPr>
        <p:txBody>
          <a:bodyPr/>
          <a:lstStyle/>
          <a:p>
            <a:r>
              <a:rPr lang="en-US" sz="8800" dirty="0" smtClean="0"/>
              <a:t>Welcome </a:t>
            </a:r>
            <a:br>
              <a:rPr lang="en-US" sz="8800" dirty="0" smtClean="0"/>
            </a:br>
            <a:r>
              <a:rPr lang="en-US" sz="8800" dirty="0" smtClean="0"/>
              <a:t>Stand Quietly</a:t>
            </a:r>
            <a:br>
              <a:rPr lang="en-US" sz="8800" dirty="0" smtClean="0"/>
            </a:br>
            <a:r>
              <a:rPr lang="en-US" sz="8800" dirty="0" smtClean="0"/>
              <a:t>Math Folder out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7175" y="1182688"/>
            <a:ext cx="8229600" cy="4525962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fr-FR" sz="2800" b="1" u="sng" dirty="0" smtClean="0"/>
              <a:t>Example 3:  </a:t>
            </a:r>
            <a:r>
              <a:rPr lang="en-US" altLang="fr-FR" sz="2800" b="1" dirty="0" smtClean="0"/>
              <a:t>If you were taking a survey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of the different colors of leaves seen in September, which of the following would be an unbiased sample?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2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100 fallen leaves collected from the ground 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2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100 leaves on tree branches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54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50 fallen leaves and 50 leaves on branches 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8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50 fallen oak leaves, 50 oak leaves on branches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6688" y="2989263"/>
            <a:ext cx="6291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Biased:  The same color of leaves might fall first.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6688" y="4779963"/>
            <a:ext cx="753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Unbiased:  This gives a mix of leaves that have and have not fallen, and it doesn’t specify a certain type of tree.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2563" y="5924550"/>
            <a:ext cx="6967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Biased:  This only looks at oak leaves, which may not represent all trees in the area.</a:t>
            </a: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52400"/>
            <a:ext cx="1998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2300" y="4524375"/>
            <a:ext cx="558800" cy="3698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6688" y="3935413"/>
            <a:ext cx="629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Biased:  The same color of leaves will come off the tree.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700997" y="228600"/>
            <a:ext cx="6443003" cy="1766888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fr-FR" sz="2800" b="1" dirty="0" smtClean="0"/>
              <a:t>Example 4:  </a:t>
            </a:r>
            <a:r>
              <a:rPr lang="en-US" altLang="fr-FR" sz="2800" dirty="0" smtClean="0"/>
              <a:t>You want to estimate the number of 7</a:t>
            </a:r>
            <a:r>
              <a:rPr lang="en-US" altLang="fr-FR" sz="2800" baseline="30000" dirty="0" smtClean="0"/>
              <a:t>th</a:t>
            </a:r>
            <a:r>
              <a:rPr lang="en-US" altLang="fr-FR" sz="2800" dirty="0" smtClean="0"/>
              <a:t> grade students that walk home right after school in the spring time.  Which sample is unbiased?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00025" y="2178050"/>
            <a:ext cx="97599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/>
              <a:t>Three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 students randomly selected in the hallway before homeroom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The sample is too small to make an accurate conclusion.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/>
              <a:t>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 members of the Modified Track Team 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 they stay after school for practice in the spring</a:t>
            </a:r>
            <a:endParaRPr lang="en-US" altLang="fr-FR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 startAt="3"/>
            </a:pPr>
            <a:r>
              <a:rPr lang="en-US" altLang="fr-FR" sz="2400" dirty="0"/>
              <a:t>Every fifth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grader walking down the sidewalk after school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 they are already walking home when surveyed</a:t>
            </a:r>
            <a:endParaRPr lang="en-US" altLang="fr-FR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 startAt="3"/>
            </a:pPr>
            <a:r>
              <a:rPr lang="en-US" altLang="fr-FR" sz="2400" dirty="0"/>
              <a:t>Every fifth student from an alphabetical list of the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graders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Unbiased:  represents the population of 7</a:t>
            </a:r>
            <a:r>
              <a:rPr lang="en-US" altLang="fr-FR" baseline="30000" dirty="0">
                <a:solidFill>
                  <a:srgbClr val="FF0000"/>
                </a:solidFill>
              </a:rPr>
              <a:t>th</a:t>
            </a:r>
            <a:r>
              <a:rPr lang="en-US" altLang="fr-FR" dirty="0">
                <a:solidFill>
                  <a:srgbClr val="FF0000"/>
                </a:solidFill>
              </a:rPr>
              <a:t> graders, selected randomly, and large enough sample to provide accurate data</a:t>
            </a:r>
            <a:endParaRPr lang="en-US" altLang="fr-FR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39700" y="5503863"/>
            <a:ext cx="558800" cy="3698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293" name="Picture 6" descr="C:\Users\Lucy\AppData\Local\Microsoft\Windows\Temporary Internet Files\Content.IE5\QIJHALSE\MC90021522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8600"/>
            <a:ext cx="21224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Random Sample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848578" cy="4525963"/>
          </a:xfrm>
        </p:spPr>
        <p:txBody>
          <a:bodyPr/>
          <a:lstStyle/>
          <a:p>
            <a:r>
              <a:rPr lang="en-US" sz="3600" dirty="0" smtClean="0"/>
              <a:t>In a random sample, every member of the population has an equal chance of being chosen. There won’t be a biased view. </a:t>
            </a:r>
          </a:p>
          <a:p>
            <a:r>
              <a:rPr lang="en-US" sz="3600" dirty="0" smtClean="0"/>
              <a:t>When a sample is selected at </a:t>
            </a:r>
            <a:r>
              <a:rPr lang="en-US" sz="3600" b="1" u="sng" dirty="0" smtClean="0">
                <a:solidFill>
                  <a:srgbClr val="FF0000"/>
                </a:solidFill>
              </a:rPr>
              <a:t>random</a:t>
            </a:r>
            <a:r>
              <a:rPr lang="en-US" sz="3600" dirty="0" smtClean="0"/>
              <a:t>, each member of the population is </a:t>
            </a:r>
            <a:r>
              <a:rPr lang="en-US" sz="3600" b="1" u="sng" dirty="0" smtClean="0">
                <a:solidFill>
                  <a:srgbClr val="FF0000"/>
                </a:solidFill>
              </a:rPr>
              <a:t>equally likely be selected.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Representative Sample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The representative sample posses the characteristics of the members of the population. A representative sample of the students in your school, for example, would include students from all grades.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16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Inference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An inference is an estimate or prediction about the population that is based on a sample.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93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857250"/>
          <a:ext cx="7391400" cy="822960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Predicting Proportion: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8700" y="2171700"/>
          <a:ext cx="2476500" cy="48768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sample piece </a:t>
                      </a:r>
                      <a:endParaRPr lang="en-US" sz="3600" b="1" i="1" dirty="0">
                        <a:solidFill>
                          <a:srgbClr val="760096"/>
                        </a:solidFill>
                        <a:latin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28700" y="2971800"/>
          <a:ext cx="2247900" cy="48768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sample size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2057400"/>
          <a:ext cx="2590800" cy="64008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x </a:t>
                      </a:r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(prediction)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57700" y="2971800"/>
          <a:ext cx="2819400" cy="457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entire population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5800" y="2857500"/>
            <a:ext cx="2514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57700" y="2857500"/>
            <a:ext cx="2628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43300" y="2743200"/>
            <a:ext cx="342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3300" y="2971800"/>
            <a:ext cx="342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247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29278"/>
              </p:ext>
            </p:extLst>
          </p:nvPr>
        </p:nvGraphicFramePr>
        <p:xfrm>
          <a:off x="114300" y="1314450"/>
          <a:ext cx="8915400" cy="222504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r>
                        <a:rPr lang="en-US" sz="2800" b="1" i="1" u="sng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Example 1: </a:t>
                      </a:r>
                    </a:p>
                    <a:p>
                      <a:r>
                        <a:rPr lang="en-US" sz="2800" b="1" i="1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000096"/>
                          </a:solidFill>
                          <a:latin typeface="Comic Sans MS"/>
                        </a:rPr>
                        <a:t>university has 30,600 students. In a random sample of 240 students, 20 speak 3 or more languages. Predict the number of students at the university that speak 3 or more languages.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7754" y="5286375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000096"/>
                          </a:solidFill>
                          <a:latin typeface="Comic Sans MS"/>
                        </a:rPr>
                        <a:t>x = 2550 </a:t>
                      </a:r>
                      <a:r>
                        <a:rPr lang="en-US" sz="2400" b="1" i="1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students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86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14462"/>
              </p:ext>
            </p:extLst>
          </p:nvPr>
        </p:nvGraphicFramePr>
        <p:xfrm>
          <a:off x="114300" y="457200"/>
          <a:ext cx="8915400" cy="391668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1668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 2: </a:t>
                      </a:r>
                    </a:p>
                    <a:p>
                      <a:pPr algn="l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There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are 4500 elk located on a preserve in Colorado. A biologist thinks that the herd may be infected with parasite. She does a random sample of 50 elk. If she discovers that 8 of the sample is infected. Predict how many elk the biologist can expect to be infected.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544" y="5360670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720 elk are infected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91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45195"/>
              </p:ext>
            </p:extLst>
          </p:nvPr>
        </p:nvGraphicFramePr>
        <p:xfrm>
          <a:off x="114300" y="0"/>
          <a:ext cx="8915400" cy="436626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66260">
                <a:tc>
                  <a:txBody>
                    <a:bodyPr/>
                    <a:lstStyle/>
                    <a:p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</a:t>
                      </a:r>
                      <a:r>
                        <a:rPr lang="en-US" sz="2800" b="1" i="1" u="sng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3:</a:t>
                      </a:r>
                    </a:p>
                    <a:p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factory produces 150,000 light bulbs per day. The manager estimates that less than 1,000 defective bulbs are produced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each day.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In a random sample of 250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light bulbs,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there are 2 defective bulbs. Determine if the manager's estimate is likely to be accurate. Explain.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Times New Roman,serif"/>
                        </a:rPr>
                        <a:t> 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5074920"/>
          <a:ext cx="6096000" cy="8229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His estimate is incorrect. There are at least 1200 defective bulbs each day.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602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78262"/>
              </p:ext>
            </p:extLst>
          </p:nvPr>
        </p:nvGraphicFramePr>
        <p:xfrm>
          <a:off x="228600" y="1257300"/>
          <a:ext cx="8572500" cy="2651760"/>
        </p:xfrm>
        <a:graphic>
          <a:graphicData uri="http://schemas.openxmlformats.org/drawingml/2006/table">
            <a:tbl>
              <a:tblPr/>
              <a:tblGrid>
                <a:gridCol w="857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</a:t>
                      </a:r>
                      <a:r>
                        <a:rPr lang="en-US" sz="2800" b="1" i="1" u="sng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4: </a:t>
                      </a:r>
                      <a:endParaRPr lang="en-US" sz="2800" b="1" i="1" u="sng" dirty="0" smtClean="0">
                        <a:solidFill>
                          <a:srgbClr val="760096"/>
                        </a:solidFill>
                        <a:latin typeface="Comic Sans MS"/>
                      </a:endParaRPr>
                    </a:p>
                    <a:p>
                      <a:pPr algn="l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middle school has 2,500 students. Morgan interviewed 75 students about their library habits. She found that 45 of the students checked out a book weekly. Predict the number of students likely to check out books weekly.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" y="522732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1500 students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96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01688" y="13779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fr-FR" sz="6600" b="1" dirty="0" smtClean="0"/>
              <a:t>Lesson 10.6B Samples and Populations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625" y="4318782"/>
            <a:ext cx="88063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CC.SS.7.SP.1 and CC.SS.7.SP.2 </a:t>
            </a:r>
          </a:p>
          <a:p>
            <a:r>
              <a:rPr lang="en-US" sz="2800" dirty="0" smtClean="0"/>
              <a:t>MP3 </a:t>
            </a:r>
            <a:r>
              <a:rPr lang="en-US" sz="2800" dirty="0"/>
              <a:t>Construct Viable Arguments and Critique the Reasoning </a:t>
            </a:r>
            <a:r>
              <a:rPr lang="en-US" sz="2800" dirty="0" smtClean="0"/>
              <a:t>of Others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13203"/>
              </p:ext>
            </p:extLst>
          </p:nvPr>
        </p:nvGraphicFramePr>
        <p:xfrm>
          <a:off x="0" y="1028700"/>
          <a:ext cx="9029700" cy="2651760"/>
        </p:xfrm>
        <a:graphic>
          <a:graphicData uri="http://schemas.openxmlformats.org/drawingml/2006/table">
            <a:tbl>
              <a:tblPr/>
              <a:tblGrid>
                <a:gridCol w="9029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 5: </a:t>
                      </a:r>
                    </a:p>
                    <a:p>
                      <a:pPr algn="ctr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Zack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chooses a random sample of 50 out of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400</a:t>
                      </a:r>
                      <a:r>
                        <a:rPr lang="en-US" sz="2800" b="1" i="1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students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. He finds that 7 of them have traveled to a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foreign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country. Zack claims that more than 50 of the 400 students have traveled to a foreign country. Do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you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agree with his answer? Explain. 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" y="5486400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Yes. 56 students have traveled.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7208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Warm-Up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8063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bag there are 2 red marbles, 3 white marbles and 5 blue marbles. Once a marble is selected, it is NOT replaced. </a:t>
            </a:r>
          </a:p>
          <a:p>
            <a:pPr marL="514350" indent="-514350">
              <a:buAutoNum type="arabicPeriod"/>
            </a:pPr>
            <a:r>
              <a:rPr lang="en-US" dirty="0" smtClean="0"/>
              <a:t>Is this an independent or dependent event? How do you know?</a:t>
            </a:r>
          </a:p>
          <a:p>
            <a:pPr marL="514350" indent="-514350">
              <a:buAutoNum type="arabicPeriod"/>
            </a:pPr>
            <a:r>
              <a:rPr lang="en-US" dirty="0" smtClean="0"/>
              <a:t>P(red, white)</a:t>
            </a:r>
          </a:p>
          <a:p>
            <a:pPr marL="514350" indent="-514350">
              <a:buAutoNum type="arabicPeriod"/>
            </a:pPr>
            <a:r>
              <a:rPr lang="en-US" dirty="0" smtClean="0"/>
              <a:t>P(blue, blue, white)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357187"/>
            <a:ext cx="8834511" cy="350837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3600" b="1" u="sng" dirty="0"/>
              <a:t>Population:</a:t>
            </a:r>
            <a:r>
              <a:rPr lang="en-US" sz="3600" dirty="0"/>
              <a:t>  the entire group of </a:t>
            </a:r>
            <a:r>
              <a:rPr lang="en-US" sz="3600" dirty="0" smtClean="0"/>
              <a:t>items or </a:t>
            </a:r>
            <a:r>
              <a:rPr lang="en-US" sz="3600" dirty="0"/>
              <a:t>individuals being studied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u="sng" dirty="0" smtClean="0"/>
              <a:t>Sample</a:t>
            </a:r>
            <a:r>
              <a:rPr lang="en-US" sz="3600" b="1" u="sng" dirty="0"/>
              <a:t>: </a:t>
            </a:r>
            <a:r>
              <a:rPr lang="en-US" sz="3600" dirty="0"/>
              <a:t>a part of the population being studied</a:t>
            </a:r>
          </a:p>
          <a:p>
            <a:pPr lvl="1" eaLnBrk="1" fontAlgn="auto" hangingPunct="1">
              <a:spcAft>
                <a:spcPts val="1200"/>
              </a:spcAft>
              <a:buFont typeface="Arial"/>
              <a:buChar char="–"/>
              <a:defRPr/>
            </a:pPr>
            <a:r>
              <a:rPr lang="en-US" sz="3200" dirty="0" smtClean="0"/>
              <a:t>A representative sample of the population is needed </a:t>
            </a:r>
            <a:r>
              <a:rPr lang="en-US" sz="3200" dirty="0"/>
              <a:t>in order to make a valid </a:t>
            </a:r>
            <a:r>
              <a:rPr lang="en-US" sz="3200" dirty="0" smtClean="0"/>
              <a:t>inference, or an accurate </a:t>
            </a:r>
            <a:r>
              <a:rPr lang="en-US" sz="3200" dirty="0"/>
              <a:t>prediction based on </a:t>
            </a:r>
            <a:r>
              <a:rPr lang="en-US" sz="3200" dirty="0" smtClean="0"/>
              <a:t>data.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101" name="Picture 5" descr="C:\Users\Lucy\AppData\Local\Microsoft\Windows\Temporary Internet Files\Content.IE5\BYO6ZKVX\MC9003841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095750"/>
            <a:ext cx="15970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Users\Lucy\AppData\Local\Microsoft\Windows\Temporary Internet Files\Content.IE5\RINDNRFH\MC91021699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572000"/>
            <a:ext cx="13874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C:\Users\Lucy\AppData\Local\Microsoft\Windows\Temporary Internet Files\Content.IE5\FBKBT4GH\MC9102169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010150"/>
            <a:ext cx="8270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1938" y="3865563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fr-FR"/>
              <a:t>Example</a:t>
            </a:r>
            <a:endParaRPr lang="en-US" altLang="fr-FR" sz="2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9438" y="4645025"/>
            <a:ext cx="3244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fr-FR" sz="2400" b="1"/>
              <a:t>Population:  all pennies </a:t>
            </a:r>
            <a:br>
              <a:rPr lang="en-US" altLang="fr-FR" sz="2400" b="1"/>
            </a:br>
            <a:r>
              <a:rPr lang="en-US" altLang="fr-FR" sz="2400" b="1"/>
              <a:t>currently in circulation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08600" y="3741738"/>
            <a:ext cx="3533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fr-FR" sz="2400" b="1" dirty="0"/>
              <a:t>Sample:  one penny from </a:t>
            </a:r>
            <a:br>
              <a:rPr lang="en-US" altLang="fr-FR" sz="2400" b="1" dirty="0"/>
            </a:br>
            <a:r>
              <a:rPr lang="en-US" altLang="fr-FR" sz="2400" b="1" dirty="0"/>
              <a:t>each 7</a:t>
            </a:r>
            <a:r>
              <a:rPr lang="en-US" altLang="fr-FR" sz="2400" b="1" baseline="30000" dirty="0"/>
              <a:t>th</a:t>
            </a:r>
            <a:r>
              <a:rPr lang="en-US" altLang="fr-FR" sz="2400" b="1" dirty="0"/>
              <a:t> grade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490"/>
          <a:stretch/>
        </p:blipFill>
        <p:spPr>
          <a:xfrm>
            <a:off x="253216" y="365919"/>
            <a:ext cx="2342271" cy="155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90" r="54074"/>
          <a:stretch/>
        </p:blipFill>
        <p:spPr>
          <a:xfrm>
            <a:off x="2099602" y="1784679"/>
            <a:ext cx="2138289" cy="155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998" r="27461"/>
          <a:stretch/>
        </p:blipFill>
        <p:spPr>
          <a:xfrm>
            <a:off x="4237891" y="3344116"/>
            <a:ext cx="2236763" cy="155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285"/>
          <a:stretch/>
        </p:blipFill>
        <p:spPr>
          <a:xfrm>
            <a:off x="6372664" y="4799160"/>
            <a:ext cx="2582430" cy="15594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11348" y="1939424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40611" y="3492906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29895" y="4992033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7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Which one is sample and population?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553"/>
            <a:ext cx="9172396" cy="51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719138"/>
            <a:ext cx="8631799" cy="30876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US" sz="3600" b="1" dirty="0" smtClean="0">
                <a:ea typeface="+mn-ea"/>
              </a:rPr>
              <a:t>Unbiased sample:  </a:t>
            </a:r>
            <a:r>
              <a:rPr lang="en-US" sz="3600" dirty="0" smtClean="0">
                <a:ea typeface="+mn-ea"/>
              </a:rPr>
              <a:t>A sample that is selected so that it is representative of the entire population.</a:t>
            </a:r>
          </a:p>
          <a:p>
            <a:pPr lvl="1" eaLnBrk="1" fontAlgn="auto" hangingPunct="1"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n-US" sz="3600" dirty="0" smtClean="0">
                <a:ea typeface="+mn-ea"/>
              </a:rPr>
              <a:t>An unbiased sample is selected at random and is large enough to provide accurate data.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6610" y="3989387"/>
            <a:ext cx="8804666" cy="21722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ea typeface="+mn-ea"/>
              </a:rPr>
              <a:t>Biased sample:  </a:t>
            </a:r>
            <a:r>
              <a:rPr lang="en-US" sz="3600" dirty="0" smtClean="0">
                <a:ea typeface="+mn-ea"/>
              </a:rPr>
              <a:t>A sample drawn in such a way that one or more parts of the population are favored over others.</a:t>
            </a:r>
            <a:endParaRPr lang="en-US" sz="36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2657817"/>
            <a:ext cx="8229600" cy="38052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is the population?</a:t>
            </a:r>
          </a:p>
          <a:p>
            <a:pPr lvl="1" eaLnBrk="1" fontAlgn="auto" hangingPunct="1">
              <a:spcAft>
                <a:spcPts val="120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All students in the school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is the sample?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Students in the seventh grade homeroom that was surveyed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Biased or unbiased?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Biased.  One class of 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graders does not accurately represent all students in the school.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19075"/>
            <a:ext cx="35798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41299" y="204788"/>
            <a:ext cx="506222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3000" b="1" u="sng" dirty="0"/>
              <a:t>Example 1:   </a:t>
            </a:r>
            <a:r>
              <a:rPr lang="en-US" altLang="fr-FR" sz="3000" dirty="0"/>
              <a:t>A 7</a:t>
            </a:r>
            <a:r>
              <a:rPr lang="en-US" altLang="fr-FR" sz="3000" baseline="30000" dirty="0"/>
              <a:t>th</a:t>
            </a:r>
            <a:r>
              <a:rPr lang="en-US" altLang="fr-FR" sz="3000" dirty="0"/>
              <a:t> grade </a:t>
            </a:r>
            <a:r>
              <a:rPr lang="en-US" altLang="fr-FR" sz="3000" dirty="0" smtClean="0"/>
              <a:t>advisory </a:t>
            </a:r>
            <a:r>
              <a:rPr lang="en-US" altLang="fr-FR" sz="3000" dirty="0"/>
              <a:t>was surveyed to determine how many texts students at </a:t>
            </a:r>
            <a:r>
              <a:rPr lang="en-US" altLang="fr-FR" sz="3000" dirty="0" smtClean="0"/>
              <a:t>Marston Middle School </a:t>
            </a:r>
            <a:r>
              <a:rPr lang="en-US" altLang="fr-FR" sz="3000" dirty="0"/>
              <a:t>send each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401638"/>
            <a:ext cx="8675810" cy="5849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r-FR" b="1" u="sng" dirty="0" smtClean="0"/>
              <a:t>Example 2:  </a:t>
            </a:r>
            <a:r>
              <a:rPr lang="en-US" altLang="fr-FR" dirty="0" smtClean="0"/>
              <a:t>To track migration patterns of a particular species of bird, scientists randomly tag, release, and track 50 birds of that species.</a:t>
            </a:r>
          </a:p>
          <a:p>
            <a:pPr lvl="1" eaLnBrk="1" hangingPunct="1"/>
            <a:r>
              <a:rPr lang="en-US" altLang="fr-FR" dirty="0" smtClean="0"/>
              <a:t>What is the population?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The species of bird being studied</a:t>
            </a:r>
          </a:p>
          <a:p>
            <a:pPr lvl="1" eaLnBrk="1" hangingPunct="1"/>
            <a:r>
              <a:rPr lang="en-US" altLang="fr-FR" dirty="0" smtClean="0"/>
              <a:t>What is the sample?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The 50 birds that the scientists tagged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Tagged birds are specially marked birds that are tracked.  Scientists use the data on these birds to </a:t>
            </a:r>
            <a:br>
              <a:rPr lang="en-US" altLang="fr-FR" dirty="0" smtClean="0">
                <a:solidFill>
                  <a:srgbClr val="FF0000"/>
                </a:solidFill>
              </a:rPr>
            </a:br>
            <a:r>
              <a:rPr lang="en-US" altLang="fr-FR" dirty="0" smtClean="0">
                <a:solidFill>
                  <a:srgbClr val="FF0000"/>
                </a:solidFill>
              </a:rPr>
              <a:t>make generalizations about an entire bird species.</a:t>
            </a:r>
          </a:p>
          <a:p>
            <a:pPr lvl="1" eaLnBrk="1" hangingPunct="1"/>
            <a:r>
              <a:rPr lang="en-US" altLang="fr-FR" dirty="0" smtClean="0"/>
              <a:t>Biased or unbiased?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Unbiased. The birds tagged were randomly </a:t>
            </a:r>
            <a:br>
              <a:rPr lang="en-US" altLang="fr-FR" dirty="0" smtClean="0">
                <a:solidFill>
                  <a:srgbClr val="FF0000"/>
                </a:solidFill>
              </a:rPr>
            </a:br>
            <a:r>
              <a:rPr lang="en-US" altLang="fr-FR" dirty="0" smtClean="0">
                <a:solidFill>
                  <a:srgbClr val="FF0000"/>
                </a:solidFill>
              </a:rPr>
              <a:t>selected. </a:t>
            </a:r>
          </a:p>
          <a:p>
            <a:pPr lvl="2" eaLnBrk="1" hangingPunct="1"/>
            <a:endParaRPr lang="en-US" altLang="fr-FR" dirty="0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284663"/>
            <a:ext cx="219233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920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Comic Sans MS</vt:lpstr>
      <vt:lpstr>Times New Roman,serif</vt:lpstr>
      <vt:lpstr>Wingdings</vt:lpstr>
      <vt:lpstr>Office Theme</vt:lpstr>
      <vt:lpstr>Welcome  Stand Quietly Math Folder out</vt:lpstr>
      <vt:lpstr>Lesson 10.6B Samples and Populations</vt:lpstr>
      <vt:lpstr>Warm-Up</vt:lpstr>
      <vt:lpstr>PowerPoint Presentation</vt:lpstr>
      <vt:lpstr>PowerPoint Presentation</vt:lpstr>
      <vt:lpstr>Which one is sample and population?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Sample</vt:lpstr>
      <vt:lpstr>Representative Sample</vt:lpstr>
      <vt:lpstr>Inference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Olean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&amp; Populations</dc:title>
  <dc:creator>Angelina Bello</dc:creator>
  <cp:lastModifiedBy>Cao Thanh-Thuy</cp:lastModifiedBy>
  <cp:revision>73</cp:revision>
  <cp:lastPrinted>2017-09-19T15:22:37Z</cp:lastPrinted>
  <dcterms:created xsi:type="dcterms:W3CDTF">2013-02-10T23:07:26Z</dcterms:created>
  <dcterms:modified xsi:type="dcterms:W3CDTF">2018-09-13T20:28:18Z</dcterms:modified>
</cp:coreProperties>
</file>