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50"/>
  </p:notesMasterIdLst>
  <p:sldIdLst>
    <p:sldId id="281" r:id="rId2"/>
    <p:sldId id="282" r:id="rId3"/>
    <p:sldId id="283" r:id="rId4"/>
    <p:sldId id="284" r:id="rId5"/>
    <p:sldId id="277" r:id="rId6"/>
    <p:sldId id="256" r:id="rId7"/>
    <p:sldId id="269" r:id="rId8"/>
    <p:sldId id="270" r:id="rId9"/>
    <p:sldId id="257" r:id="rId10"/>
    <p:sldId id="265" r:id="rId11"/>
    <p:sldId id="271" r:id="rId12"/>
    <p:sldId id="272" r:id="rId13"/>
    <p:sldId id="274" r:id="rId14"/>
    <p:sldId id="275" r:id="rId15"/>
    <p:sldId id="273" r:id="rId16"/>
    <p:sldId id="258" r:id="rId17"/>
    <p:sldId id="262" r:id="rId18"/>
    <p:sldId id="263" r:id="rId19"/>
    <p:sldId id="266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8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4" r:id="rId47"/>
    <p:sldId id="315" r:id="rId48"/>
    <p:sldId id="316" r:id="rId49"/>
  </p:sldIdLst>
  <p:sldSz cx="9144000" cy="6858000" type="screen4x3"/>
  <p:notesSz cx="69850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A1F8"/>
    <a:srgbClr val="FFCC66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0929"/>
  </p:normalViewPr>
  <p:slideViewPr>
    <p:cSldViewPr>
      <p:cViewPr varScale="1">
        <p:scale>
          <a:sx n="89" d="100"/>
          <a:sy n="89" d="100"/>
        </p:scale>
        <p:origin x="1310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3E85A-86EC-47F6-BB29-A2B2F8A5A534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3350" y="1160463"/>
            <a:ext cx="4178300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225"/>
            <a:ext cx="5588000" cy="3656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EAF07-6488-47A1-A494-0C58C5124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43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0C99C2-6B48-4517-A002-96B68FDB3836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481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B2E65E-882E-4A87-9F3E-9A12588DE00E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7987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4263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2E5F97-B70B-4BF3-8D88-44276687CAE3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955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8795FF-309C-4121-95C6-E48D1ADAE969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0471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376099-932F-4C2B-A5A4-CFE274701550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6117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283" indent="-29049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1974" indent="-23239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6763" indent="-23239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1553" indent="-23239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876469-24C3-44AE-87A5-F31BCA3DC57F}" type="slidenum">
              <a:rPr lang="en-US" altLang="en-US" smtClean="0"/>
              <a:pPr/>
              <a:t>25</a:t>
            </a:fld>
            <a:endParaRPr lang="en-US" alt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18733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283" indent="-29049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1974" indent="-23239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6763" indent="-23239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1553" indent="-23239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94B0112-4BA9-4349-A973-BA6DC25C85F3}" type="slidenum">
              <a:rPr lang="en-US" altLang="en-US" smtClean="0"/>
              <a:pPr/>
              <a:t>26</a:t>
            </a:fld>
            <a:endParaRPr lang="en-US" altLang="en-US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3586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283" indent="-29049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1974" indent="-23239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6763" indent="-23239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1553" indent="-23239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46D93F6-555D-4207-9BC7-4959F9AC4384}" type="slidenum">
              <a:rPr lang="en-US" altLang="en-US" smtClean="0"/>
              <a:pPr/>
              <a:t>27</a:t>
            </a:fld>
            <a:endParaRPr lang="en-US" alt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11352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 smtClean="0"/>
              <a:t>0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20A1832-7E08-4C53-BFAF-582F8ABDD484}" type="slidenum">
              <a:rPr lang="en-US" altLang="fr-FR"/>
              <a:pPr>
                <a:spcBef>
                  <a:spcPct val="0"/>
                </a:spcBef>
              </a:pPr>
              <a:t>31</a:t>
            </a:fld>
            <a:endParaRPr lang="en-US" altLang="fr-FR"/>
          </a:p>
        </p:txBody>
      </p:sp>
      <p:sp>
        <p:nvSpPr>
          <p:cNvPr id="5125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077381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AF427D-122F-45C2-90CC-FACDD4BFEF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0047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E8670-041A-4C25-AF2B-7FC64F9E4C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838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D6843-E1F3-4E2D-9E48-855309DFB9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1971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3"/>
            <a:ext cx="8382000" cy="221086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1F88ACE-16CC-4E1E-B070-8C0549CA58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Sarah DiCalogero - Statistical Sampling</a:t>
            </a:r>
            <a:endParaRPr lang="en-US" dirty="0"/>
          </a:p>
        </p:txBody>
      </p:sp>
      <p:sp>
        <p:nvSpPr>
          <p:cNvPr id="9" name="Rectangle 8">
            <a:hlinkClick r:id="rId2" action="ppaction://hlinksldjump"/>
          </p:cNvPr>
          <p:cNvSpPr/>
          <p:nvPr userDrawn="1"/>
        </p:nvSpPr>
        <p:spPr>
          <a:xfrm>
            <a:off x="7543800" y="6324600"/>
            <a:ext cx="838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TOC</a:t>
            </a:r>
            <a:endParaRPr lang="en-US" sz="2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983530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115F05-E3F1-4D55-88F9-74BDD956B1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94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45BEC3C-CBE4-4106-AE34-C3BC5FD180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19628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2ED72-D3BA-41A9-B615-0CEAEDAC20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1190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0FDFE-0D77-4F46-9FBF-6036612F60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6393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38ED4F-7547-4A42-96AE-BF1148769A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211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C502C-A594-4DC6-AA99-104352A426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2671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  <p:sp>
        <p:nvSpPr>
          <p:cNvPr id="7" name="Straight Connector 17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Straight Connector 1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Straight Connector 2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2C0574-5EFD-4693-AFF0-385E7BE249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65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Straight Connector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traight Connector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  <p:sp>
        <p:nvSpPr>
          <p:cNvPr id="11" name="Straight Connector 23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85C442-A911-4DE7-8BAC-5DE6641202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49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  <p:sp>
        <p:nvSpPr>
          <p:cNvPr id="1032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34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BF4D439-35A2-47FD-8494-6B171586AC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33" r:id="rId4"/>
    <p:sldLayoutId id="2147483734" r:id="rId5"/>
    <p:sldLayoutId id="2147483741" r:id="rId6"/>
    <p:sldLayoutId id="2147483735" r:id="rId7"/>
    <p:sldLayoutId id="2147483742" r:id="rId8"/>
    <p:sldLayoutId id="2147483743" r:id="rId9"/>
    <p:sldLayoutId id="2147483736" r:id="rId10"/>
    <p:sldLayoutId id="2147483737" r:id="rId11"/>
    <p:sldLayoutId id="214748374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KQVMYT1exE" TargetMode="External"/><Relationship Id="rId2" Type="http://schemas.openxmlformats.org/officeDocument/2006/relationships/hyperlink" Target="https://www.youtube.com/watch?v=gNRT2KoyT7U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3100" y="1676400"/>
            <a:ext cx="6858000" cy="1790700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Lesson 15.1 Outcomes and Events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MP3 Construct Viable Arguments and Critique the Reasoning of Others</a:t>
            </a:r>
          </a:p>
        </p:txBody>
      </p:sp>
    </p:spTree>
    <p:extLst>
      <p:ext uri="{BB962C8B-B14F-4D97-AF65-F5344CB8AC3E}">
        <p14:creationId xmlns:p14="http://schemas.microsoft.com/office/powerpoint/2010/main" val="1629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61870" y="1855788"/>
            <a:ext cx="8382000" cy="4416425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When a meteorologist states that the chance of rain is 50%, the meteorologist is saying that it is equally likely to rain or not to rain.  </a:t>
            </a:r>
          </a:p>
          <a:p>
            <a:pPr eaLnBrk="1" hangingPunct="1"/>
            <a:endParaRPr lang="en-US" altLang="en-US" sz="2800" dirty="0" smtClean="0"/>
          </a:p>
          <a:p>
            <a:pPr eaLnBrk="1" hangingPunct="1"/>
            <a:r>
              <a:rPr lang="en-US" altLang="en-US" sz="2800" dirty="0" smtClean="0"/>
              <a:t>If the chance of rain rises to 80%, it is more likely to rain.  </a:t>
            </a:r>
          </a:p>
          <a:p>
            <a:pPr eaLnBrk="1" hangingPunct="1"/>
            <a:endParaRPr lang="en-US" altLang="en-US" sz="2800" dirty="0" smtClean="0"/>
          </a:p>
          <a:p>
            <a:pPr eaLnBrk="1" hangingPunct="1"/>
            <a:r>
              <a:rPr lang="en-US" altLang="en-US" sz="2800" dirty="0" smtClean="0"/>
              <a:t>If the chance drops to 20%, then it may rain, but it probably will not rain.</a:t>
            </a:r>
          </a:p>
        </p:txBody>
      </p:sp>
      <p:pic>
        <p:nvPicPr>
          <p:cNvPr id="13315" name="Picture 5" descr="C:\WINDOWS\Application Data\Microsoft\Media Catalog\Downloaded Clips\cl0\AG00501_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0"/>
            <a:ext cx="2057400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427038"/>
            <a:ext cx="7467600" cy="11430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cap="small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Probability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utoUpdateAnimBg="0"/>
      <p:bldP spid="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Probability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676400"/>
            <a:ext cx="8382000" cy="43402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 smtClean="0"/>
              <a:t>List 2 events that will never happen and have a probability of 0%.</a:t>
            </a:r>
          </a:p>
          <a:p>
            <a:pPr eaLnBrk="1" hangingPunct="1">
              <a:lnSpc>
                <a:spcPct val="90000"/>
              </a:lnSpc>
            </a:pPr>
            <a:endParaRPr lang="en-US" altLang="en-US" sz="32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 smtClean="0"/>
              <a:t>List 2 events that are certain to happen and have a probability of 100%.</a:t>
            </a:r>
          </a:p>
          <a:p>
            <a:pPr eaLnBrk="1" hangingPunct="1">
              <a:lnSpc>
                <a:spcPct val="90000"/>
              </a:lnSpc>
            </a:pPr>
            <a:endParaRPr lang="en-US" altLang="en-US" sz="32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 smtClean="0"/>
              <a:t>List 2 events that have equal chances of happening and have a probability of 50%.</a:t>
            </a:r>
          </a:p>
        </p:txBody>
      </p:sp>
      <p:pic>
        <p:nvPicPr>
          <p:cNvPr id="14340" name="Picture 4" descr="c:\Program Files\Microsoft Office\Clipart\standard\stddir1\bd05092_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-152400"/>
            <a:ext cx="190500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utoUpdateAnimBg="0"/>
      <p:bldP spid="31747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Probability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2133600"/>
            <a:ext cx="8229600" cy="43402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 smtClean="0"/>
              <a:t>The probability of an event is written: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32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32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200" dirty="0" smtClean="0"/>
              <a:t>P(event) = </a:t>
            </a:r>
            <a:r>
              <a:rPr lang="en-US" altLang="en-US" sz="3200" u="sng" dirty="0" smtClean="0"/>
              <a:t>number of ways event can occur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200" dirty="0" smtClean="0"/>
              <a:t>			   total number of outcomes</a:t>
            </a:r>
          </a:p>
        </p:txBody>
      </p:sp>
      <p:pic>
        <p:nvPicPr>
          <p:cNvPr id="15364" name="Picture 4" descr="c:\Program Files\Microsoft Office\Clipart\standard\stddir1\bd05092_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8600"/>
            <a:ext cx="190500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utoUpdateAnimBg="0"/>
      <p:bldP spid="3174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Probability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2133600"/>
            <a:ext cx="8382000" cy="43402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4400" dirty="0" smtClean="0"/>
              <a:t>An </a:t>
            </a:r>
            <a:r>
              <a:rPr lang="en-US" altLang="en-US" sz="4400" b="1" u="sng" dirty="0" smtClean="0"/>
              <a:t>outcome</a:t>
            </a:r>
            <a:r>
              <a:rPr lang="en-US" altLang="en-US" sz="4400" dirty="0" smtClean="0"/>
              <a:t> is a possible result of a probability experiment</a:t>
            </a:r>
            <a:endParaRPr lang="en-US" altLang="en-US" sz="4000" dirty="0" smtClean="0"/>
          </a:p>
          <a:p>
            <a:pPr lvl="2" eaLnBrk="1" hangingPunct="1">
              <a:lnSpc>
                <a:spcPct val="90000"/>
              </a:lnSpc>
            </a:pPr>
            <a:r>
              <a:rPr lang="en-US" altLang="en-US" sz="3600" dirty="0" smtClean="0"/>
              <a:t>Example: When rolling a number cube, the possible outcomes are 1, 2, 3, 4, 5, and 6</a:t>
            </a:r>
          </a:p>
        </p:txBody>
      </p:sp>
      <p:pic>
        <p:nvPicPr>
          <p:cNvPr id="16388" name="Picture 4" descr="c:\Program Files\Microsoft Office\Clipart\standard\stddir1\bd05092_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8600"/>
            <a:ext cx="190500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Documents and Settings\e200501769\Local Settings\Temporary Internet Files\Content.IE5\M2T94EJ1\MCj0322618000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519625"/>
            <a:ext cx="1163638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Probability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953095"/>
            <a:ext cx="8458200" cy="43402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4000" dirty="0" smtClean="0"/>
              <a:t>An </a:t>
            </a:r>
            <a:r>
              <a:rPr lang="en-US" altLang="en-US" sz="4000" b="1" u="sng" dirty="0" smtClean="0"/>
              <a:t>event</a:t>
            </a:r>
            <a:r>
              <a:rPr lang="en-US" altLang="en-US" sz="4000" dirty="0" smtClean="0"/>
              <a:t> is a specific result of a probability experiment </a:t>
            </a:r>
            <a:endParaRPr lang="en-US" altLang="en-US" sz="3600" dirty="0" smtClean="0"/>
          </a:p>
          <a:p>
            <a:pPr lvl="2" eaLnBrk="1" hangingPunct="1">
              <a:lnSpc>
                <a:spcPct val="90000"/>
              </a:lnSpc>
            </a:pPr>
            <a:r>
              <a:rPr lang="en-US" altLang="en-US" sz="3200" dirty="0" smtClean="0"/>
              <a:t>Example: When rolling a number cube, the event of rolling an even number is 3 (you could roll a 2, 4 or 6).</a:t>
            </a:r>
          </a:p>
        </p:txBody>
      </p:sp>
      <p:pic>
        <p:nvPicPr>
          <p:cNvPr id="17412" name="Picture 4" descr="c:\Program Files\Microsoft Office\Clipart\standard\stddir1\bd05092_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8600"/>
            <a:ext cx="190500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Documents and Settings\e200501769\Local Settings\Temporary Internet Files\Content.IE5\M2T94EJ1\MCj0322618000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286" y="5410200"/>
            <a:ext cx="1163638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Example 1</a:t>
            </a:r>
            <a:endParaRPr lang="en-US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600200"/>
            <a:ext cx="8458200" cy="43402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dirty="0" smtClean="0"/>
              <a:t>P(event) = </a:t>
            </a:r>
            <a:r>
              <a:rPr lang="en-US" altLang="en-US" sz="2800" u="sng" dirty="0" smtClean="0"/>
              <a:t>number of ways event can occur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dirty="0" smtClean="0"/>
              <a:t>			   total number of outcomes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dirty="0" smtClean="0"/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b="1" i="1" dirty="0" smtClean="0"/>
              <a:t>What is the probability of getting heads when flipping a coin?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 smtClean="0"/>
              <a:t>P(heads) = </a:t>
            </a:r>
            <a:r>
              <a:rPr lang="en-US" altLang="en-US" u="sng" dirty="0" smtClean="0"/>
              <a:t>number of ways = 1 head on a coin = 1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 smtClean="0"/>
              <a:t>                    total outcomes  = 2 sides to a coin = 2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 smtClean="0"/>
              <a:t>P(heads)= ½ = 0.5 = 50%</a:t>
            </a:r>
          </a:p>
        </p:txBody>
      </p:sp>
      <p:pic>
        <p:nvPicPr>
          <p:cNvPr id="18436" name="Picture 4" descr="c:\Program Files\Microsoft Office\Clipart\standard\stddir1\bd05092_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-164005"/>
            <a:ext cx="190500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utoUpdateAnimBg="0"/>
      <p:bldP spid="31747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2362200" y="1981200"/>
            <a:ext cx="5638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1.  What is the probability that the spinner   will stop on part A?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362200" y="3429000"/>
            <a:ext cx="5029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 startAt="2"/>
            </a:pPr>
            <a:r>
              <a:rPr lang="en-US" altLang="en-US"/>
              <a:t>What is the probability that the spinner will stop on </a:t>
            </a:r>
          </a:p>
          <a:p>
            <a:pPr lvl="2" eaLnBrk="1" hangingPunct="1">
              <a:buFontTx/>
              <a:buAutoNum type="alphaLcParenBoth"/>
            </a:pPr>
            <a:r>
              <a:rPr lang="en-US" altLang="en-US"/>
              <a:t>An even number?</a:t>
            </a:r>
          </a:p>
          <a:p>
            <a:pPr lvl="2" eaLnBrk="1" hangingPunct="1">
              <a:buFontTx/>
              <a:buAutoNum type="alphaLcParenBoth"/>
            </a:pPr>
            <a:r>
              <a:rPr lang="en-US" altLang="en-US"/>
              <a:t>An odd number?</a:t>
            </a:r>
          </a:p>
        </p:txBody>
      </p:sp>
      <p:sp>
        <p:nvSpPr>
          <p:cNvPr id="19460" name="Text Box 7"/>
          <p:cNvSpPr txBox="1">
            <a:spLocks noChangeArrowheads="1"/>
          </p:cNvSpPr>
          <p:nvPr/>
        </p:nvSpPr>
        <p:spPr bwMode="auto">
          <a:xfrm>
            <a:off x="3429000" y="5562600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2438400" y="5410200"/>
            <a:ext cx="4419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3.  What is the probability that the spinner will stop in the area marked A?</a:t>
            </a:r>
          </a:p>
        </p:txBody>
      </p:sp>
      <p:grpSp>
        <p:nvGrpSpPr>
          <p:cNvPr id="19462" name="Group 28"/>
          <p:cNvGrpSpPr>
            <a:grpSpLocks/>
          </p:cNvGrpSpPr>
          <p:nvPr/>
        </p:nvGrpSpPr>
        <p:grpSpPr bwMode="auto">
          <a:xfrm>
            <a:off x="914400" y="1981200"/>
            <a:ext cx="990600" cy="990600"/>
            <a:chOff x="1752600" y="2057400"/>
            <a:chExt cx="990600" cy="990600"/>
          </a:xfrm>
        </p:grpSpPr>
        <p:sp>
          <p:nvSpPr>
            <p:cNvPr id="19480" name="Oval 2"/>
            <p:cNvSpPr>
              <a:spLocks noChangeArrowheads="1"/>
            </p:cNvSpPr>
            <p:nvPr/>
          </p:nvSpPr>
          <p:spPr bwMode="auto">
            <a:xfrm>
              <a:off x="1752600" y="2057400"/>
              <a:ext cx="990600" cy="9906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81" name="Line 11"/>
            <p:cNvSpPr>
              <a:spLocks noChangeShapeType="1"/>
            </p:cNvSpPr>
            <p:nvPr/>
          </p:nvSpPr>
          <p:spPr bwMode="auto">
            <a:xfrm>
              <a:off x="2209800" y="2057400"/>
              <a:ext cx="0" cy="9906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82" name="Line 12"/>
            <p:cNvSpPr>
              <a:spLocks noChangeShapeType="1"/>
            </p:cNvSpPr>
            <p:nvPr/>
          </p:nvSpPr>
          <p:spPr bwMode="auto">
            <a:xfrm>
              <a:off x="1752600" y="2590800"/>
              <a:ext cx="99060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83" name="Text Box 23"/>
            <p:cNvSpPr txBox="1">
              <a:spLocks noChangeArrowheads="1"/>
            </p:cNvSpPr>
            <p:nvPr/>
          </p:nvSpPr>
          <p:spPr bwMode="auto">
            <a:xfrm>
              <a:off x="2286000" y="2209800"/>
              <a:ext cx="381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chemeClr val="bg2"/>
                  </a:solidFill>
                </a:rPr>
                <a:t>A</a:t>
              </a:r>
            </a:p>
          </p:txBody>
        </p:sp>
        <p:sp>
          <p:nvSpPr>
            <p:cNvPr id="19484" name="Text Box 24"/>
            <p:cNvSpPr txBox="1">
              <a:spLocks noChangeArrowheads="1"/>
            </p:cNvSpPr>
            <p:nvPr/>
          </p:nvSpPr>
          <p:spPr bwMode="auto">
            <a:xfrm>
              <a:off x="1752600" y="2209800"/>
              <a:ext cx="381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chemeClr val="bg2"/>
                  </a:solidFill>
                </a:rPr>
                <a:t>B</a:t>
              </a:r>
            </a:p>
          </p:txBody>
        </p:sp>
        <p:sp>
          <p:nvSpPr>
            <p:cNvPr id="19485" name="Text Box 25"/>
            <p:cNvSpPr txBox="1">
              <a:spLocks noChangeArrowheads="1"/>
            </p:cNvSpPr>
            <p:nvPr/>
          </p:nvSpPr>
          <p:spPr bwMode="auto">
            <a:xfrm>
              <a:off x="1752600" y="2514600"/>
              <a:ext cx="381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chemeClr val="bg2"/>
                  </a:solidFill>
                </a:rPr>
                <a:t>C</a:t>
              </a:r>
            </a:p>
          </p:txBody>
        </p:sp>
        <p:sp>
          <p:nvSpPr>
            <p:cNvPr id="19486" name="Text Box 26"/>
            <p:cNvSpPr txBox="1">
              <a:spLocks noChangeArrowheads="1"/>
            </p:cNvSpPr>
            <p:nvPr/>
          </p:nvSpPr>
          <p:spPr bwMode="auto">
            <a:xfrm>
              <a:off x="2286000" y="2514600"/>
              <a:ext cx="381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chemeClr val="bg2"/>
                  </a:solidFill>
                </a:rPr>
                <a:t>D</a:t>
              </a:r>
            </a:p>
          </p:txBody>
        </p:sp>
      </p:grpSp>
      <p:grpSp>
        <p:nvGrpSpPr>
          <p:cNvPr id="19463" name="Group 29"/>
          <p:cNvGrpSpPr>
            <a:grpSpLocks/>
          </p:cNvGrpSpPr>
          <p:nvPr/>
        </p:nvGrpSpPr>
        <p:grpSpPr bwMode="auto">
          <a:xfrm>
            <a:off x="914400" y="3733800"/>
            <a:ext cx="914400" cy="914400"/>
            <a:chOff x="1828800" y="3733800"/>
            <a:chExt cx="914400" cy="914400"/>
          </a:xfrm>
        </p:grpSpPr>
        <p:sp>
          <p:nvSpPr>
            <p:cNvPr id="19473" name="Oval 4"/>
            <p:cNvSpPr>
              <a:spLocks noChangeArrowheads="1"/>
            </p:cNvSpPr>
            <p:nvPr/>
          </p:nvSpPr>
          <p:spPr bwMode="auto">
            <a:xfrm>
              <a:off x="1828800" y="3733800"/>
              <a:ext cx="914400" cy="9144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74" name="Line 13"/>
            <p:cNvSpPr>
              <a:spLocks noChangeShapeType="1"/>
            </p:cNvSpPr>
            <p:nvPr/>
          </p:nvSpPr>
          <p:spPr bwMode="auto">
            <a:xfrm>
              <a:off x="2286000" y="3733800"/>
              <a:ext cx="0" cy="4572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75" name="Line 17"/>
            <p:cNvSpPr>
              <a:spLocks noChangeShapeType="1"/>
            </p:cNvSpPr>
            <p:nvPr/>
          </p:nvSpPr>
          <p:spPr bwMode="auto">
            <a:xfrm>
              <a:off x="2286000" y="4191000"/>
              <a:ext cx="381000" cy="3048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76" name="Line 18"/>
            <p:cNvSpPr>
              <a:spLocks noChangeShapeType="1"/>
            </p:cNvSpPr>
            <p:nvPr/>
          </p:nvSpPr>
          <p:spPr bwMode="auto">
            <a:xfrm flipH="1">
              <a:off x="1905000" y="4191000"/>
              <a:ext cx="381000" cy="3048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77" name="Text Box 27"/>
            <p:cNvSpPr txBox="1">
              <a:spLocks noChangeArrowheads="1"/>
            </p:cNvSpPr>
            <p:nvPr/>
          </p:nvSpPr>
          <p:spPr bwMode="auto">
            <a:xfrm>
              <a:off x="1828800" y="3886200"/>
              <a:ext cx="381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chemeClr val="bg2"/>
                  </a:solidFill>
                </a:rPr>
                <a:t>3</a:t>
              </a:r>
            </a:p>
          </p:txBody>
        </p:sp>
        <p:sp>
          <p:nvSpPr>
            <p:cNvPr id="19478" name="Text Box 28"/>
            <p:cNvSpPr txBox="1">
              <a:spLocks noChangeArrowheads="1"/>
            </p:cNvSpPr>
            <p:nvPr/>
          </p:nvSpPr>
          <p:spPr bwMode="auto">
            <a:xfrm>
              <a:off x="2362200" y="3886200"/>
              <a:ext cx="304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chemeClr val="bg2"/>
                  </a:solidFill>
                </a:rPr>
                <a:t>1</a:t>
              </a:r>
            </a:p>
          </p:txBody>
        </p:sp>
        <p:sp>
          <p:nvSpPr>
            <p:cNvPr id="19479" name="Text Box 29"/>
            <p:cNvSpPr txBox="1">
              <a:spLocks noChangeArrowheads="1"/>
            </p:cNvSpPr>
            <p:nvPr/>
          </p:nvSpPr>
          <p:spPr bwMode="auto">
            <a:xfrm>
              <a:off x="2133600" y="4191000"/>
              <a:ext cx="304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chemeClr val="bg2"/>
                  </a:solidFill>
                </a:rPr>
                <a:t>2</a:t>
              </a:r>
            </a:p>
          </p:txBody>
        </p:sp>
      </p:grpSp>
      <p:grpSp>
        <p:nvGrpSpPr>
          <p:cNvPr id="19464" name="Group 31"/>
          <p:cNvGrpSpPr>
            <a:grpSpLocks/>
          </p:cNvGrpSpPr>
          <p:nvPr/>
        </p:nvGrpSpPr>
        <p:grpSpPr bwMode="auto">
          <a:xfrm>
            <a:off x="914400" y="5410200"/>
            <a:ext cx="914400" cy="914400"/>
            <a:chOff x="1828800" y="5486400"/>
            <a:chExt cx="914400" cy="914400"/>
          </a:xfrm>
        </p:grpSpPr>
        <p:sp>
          <p:nvSpPr>
            <p:cNvPr id="19466" name="Oval 6"/>
            <p:cNvSpPr>
              <a:spLocks noChangeArrowheads="1"/>
            </p:cNvSpPr>
            <p:nvPr/>
          </p:nvSpPr>
          <p:spPr bwMode="auto">
            <a:xfrm>
              <a:off x="1828800" y="5486400"/>
              <a:ext cx="914400" cy="9144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67" name="Line 16"/>
            <p:cNvSpPr>
              <a:spLocks noChangeShapeType="1"/>
            </p:cNvSpPr>
            <p:nvPr/>
          </p:nvSpPr>
          <p:spPr bwMode="auto">
            <a:xfrm>
              <a:off x="2286000" y="6019800"/>
              <a:ext cx="0" cy="3810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68" name="Line 19"/>
            <p:cNvSpPr>
              <a:spLocks noChangeShapeType="1"/>
            </p:cNvSpPr>
            <p:nvPr/>
          </p:nvSpPr>
          <p:spPr bwMode="auto">
            <a:xfrm flipV="1">
              <a:off x="2286000" y="5715000"/>
              <a:ext cx="457200" cy="3048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69" name="Line 20"/>
            <p:cNvSpPr>
              <a:spLocks noChangeShapeType="1"/>
            </p:cNvSpPr>
            <p:nvPr/>
          </p:nvSpPr>
          <p:spPr bwMode="auto">
            <a:xfrm flipH="1" flipV="1">
              <a:off x="1828800" y="5715000"/>
              <a:ext cx="457200" cy="3048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70" name="Text Box 30"/>
            <p:cNvSpPr txBox="1">
              <a:spLocks noChangeArrowheads="1"/>
            </p:cNvSpPr>
            <p:nvPr/>
          </p:nvSpPr>
          <p:spPr bwMode="auto">
            <a:xfrm>
              <a:off x="2133600" y="5486400"/>
              <a:ext cx="533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chemeClr val="bg2"/>
                  </a:solidFill>
                </a:rPr>
                <a:t>A</a:t>
              </a:r>
            </a:p>
          </p:txBody>
        </p:sp>
        <p:sp>
          <p:nvSpPr>
            <p:cNvPr id="19471" name="Text Box 31"/>
            <p:cNvSpPr txBox="1">
              <a:spLocks noChangeArrowheads="1"/>
            </p:cNvSpPr>
            <p:nvPr/>
          </p:nvSpPr>
          <p:spPr bwMode="auto">
            <a:xfrm>
              <a:off x="1905000" y="58674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chemeClr val="bg2"/>
                  </a:solidFill>
                </a:rPr>
                <a:t>C</a:t>
              </a:r>
            </a:p>
          </p:txBody>
        </p:sp>
        <p:sp>
          <p:nvSpPr>
            <p:cNvPr id="19472" name="Text Box 32"/>
            <p:cNvSpPr txBox="1">
              <a:spLocks noChangeArrowheads="1"/>
            </p:cNvSpPr>
            <p:nvPr/>
          </p:nvSpPr>
          <p:spPr bwMode="auto">
            <a:xfrm>
              <a:off x="2362200" y="5867400"/>
              <a:ext cx="381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chemeClr val="bg2"/>
                  </a:solidFill>
                </a:rPr>
                <a:t>B</a:t>
              </a:r>
            </a:p>
          </p:txBody>
        </p:sp>
      </p:grp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cap="small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Example 2</a:t>
            </a:r>
            <a:endParaRPr lang="en-US" sz="5400" b="1" cap="small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utoUpdateAnimBg="0"/>
      <p:bldP spid="33797" grpId="0" autoUpdateAnimBg="0"/>
      <p:bldP spid="33800" grpId="0" autoUpdateAnimBg="0"/>
      <p:bldP spid="27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848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Example 3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altLang="en-US" smtClean="0"/>
              <a:t>Lawrence is the captain of his track team.  The team is deciding on a color and all eight members wrote their choice down on equal size cards.  If Lawrence picks one card at random, what is the probability that he will pick blue?</a:t>
            </a:r>
          </a:p>
          <a:p>
            <a:pPr eaLnBrk="1" hangingPunct="1"/>
            <a:endParaRPr lang="en-US" altLang="en-US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/>
              <a:t>Number of blues = 3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/>
              <a:t>Total cards = 8</a:t>
            </a:r>
          </a:p>
        </p:txBody>
      </p:sp>
      <p:pic>
        <p:nvPicPr>
          <p:cNvPr id="37895" name="Picture 7" descr="c:\Program Files\Microsoft Office\Clipart\Pub60Cor\bd00173_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724400"/>
            <a:ext cx="2133600" cy="175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990600" y="5638800"/>
            <a:ext cx="1143000" cy="381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yellow</a:t>
            </a:r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990600" y="6248400"/>
            <a:ext cx="1143000" cy="381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red</a:t>
            </a: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990600" y="5029200"/>
            <a:ext cx="1143000" cy="381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blue</a:t>
            </a:r>
          </a:p>
        </p:txBody>
      </p:sp>
      <p:sp>
        <p:nvSpPr>
          <p:cNvPr id="37905" name="Rectangle 17"/>
          <p:cNvSpPr>
            <a:spLocks noChangeArrowheads="1"/>
          </p:cNvSpPr>
          <p:nvPr/>
        </p:nvSpPr>
        <p:spPr bwMode="auto">
          <a:xfrm>
            <a:off x="5181600" y="4953000"/>
            <a:ext cx="1219200" cy="4572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blue</a:t>
            </a:r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2971800" y="6019800"/>
            <a:ext cx="1143000" cy="381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blue</a:t>
            </a:r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2971800" y="5486400"/>
            <a:ext cx="1143000" cy="381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green</a:t>
            </a:r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5181600" y="5562600"/>
            <a:ext cx="1143000" cy="381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black</a:t>
            </a:r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5181600" y="6172200"/>
            <a:ext cx="1143000" cy="381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black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733800" y="4267200"/>
            <a:ext cx="3657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/>
              <a:t>3/8 or 0.375 or 37.5%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379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379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379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378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378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379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3790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379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utoUpdateAnimBg="0"/>
      <p:bldP spid="37898" grpId="0" animBg="1"/>
      <p:bldP spid="37898" grpId="1" animBg="1"/>
      <p:bldP spid="37899" grpId="0" animBg="1"/>
      <p:bldP spid="37899" grpId="1" animBg="1"/>
      <p:bldP spid="37900" grpId="0" animBg="1"/>
      <p:bldP spid="37900" grpId="1" animBg="1"/>
      <p:bldP spid="37905" grpId="0" animBg="1"/>
      <p:bldP spid="37905" grpId="1" animBg="1"/>
      <p:bldP spid="37906" grpId="0" animBg="1"/>
      <p:bldP spid="37906" grpId="1" animBg="1"/>
      <p:bldP spid="37907" grpId="0" animBg="1"/>
      <p:bldP spid="37907" grpId="1" animBg="1"/>
      <p:bldP spid="37908" grpId="0" animBg="1"/>
      <p:bldP spid="37908" grpId="1" animBg="1"/>
      <p:bldP spid="37909" grpId="0" animBg="1"/>
      <p:bldP spid="37909" grpId="1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609600" indent="-609600" eaLnBrk="1" hangingPunct="1"/>
            <a:r>
              <a:rPr lang="en-US" altLang="en-US" dirty="0" smtClean="0"/>
              <a:t>Donald is rolling a number cube labeled 1 to 6.  What is the probability of the following?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endParaRPr lang="en-US" altLang="en-US" sz="800" dirty="0" smtClean="0"/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en-US" altLang="en-US" dirty="0" smtClean="0"/>
              <a:t>		a.)  an odd number</a:t>
            </a:r>
          </a:p>
          <a:p>
            <a:pPr marL="1524000" lvl="3" indent="-609600" eaLnBrk="1" hangingPunct="1">
              <a:buFont typeface="Wingdings" panose="05000000000000000000" pitchFamily="2" charset="2"/>
              <a:buNone/>
            </a:pPr>
            <a:r>
              <a:rPr lang="en-US" altLang="en-US" sz="2400" dirty="0" smtClean="0"/>
              <a:t>   odd numbers – 1, 3, 5</a:t>
            </a:r>
          </a:p>
          <a:p>
            <a:pPr marL="1524000" lvl="3" indent="-609600" eaLnBrk="1" hangingPunct="1">
              <a:buFont typeface="Wingdings" panose="05000000000000000000" pitchFamily="2" charset="2"/>
              <a:buNone/>
            </a:pPr>
            <a:r>
              <a:rPr lang="en-US" altLang="en-US" sz="2400" smtClean="0"/>
              <a:t>   total numbers – 1, 2, 3, 4, 5, 6</a:t>
            </a:r>
          </a:p>
          <a:p>
            <a:pPr marL="1524000" lvl="3" indent="-609600" eaLnBrk="1" hangingPunct="1">
              <a:buFont typeface="Wingdings" panose="05000000000000000000" pitchFamily="2" charset="2"/>
              <a:buNone/>
            </a:pPr>
            <a:endParaRPr lang="en-US" altLang="en-US" sz="2400" smtClean="0"/>
          </a:p>
          <a:p>
            <a:pPr marL="1524000" lvl="3" indent="-609600" eaLnBrk="1" hangingPunct="1">
              <a:buFont typeface="Wingdings" panose="05000000000000000000" pitchFamily="2" charset="2"/>
              <a:buNone/>
            </a:pPr>
            <a:r>
              <a:rPr lang="en-US" altLang="en-US" sz="2400" dirty="0" smtClean="0"/>
              <a:t>b.)  a number greater than 5 </a:t>
            </a:r>
          </a:p>
          <a:p>
            <a:pPr marL="1524000" lvl="3" indent="-609600" eaLnBrk="1" hangingPunct="1">
              <a:buFont typeface="Wingdings" panose="05000000000000000000" pitchFamily="2" charset="2"/>
              <a:buNone/>
            </a:pPr>
            <a:r>
              <a:rPr lang="en-US" altLang="en-US" sz="2400" dirty="0" smtClean="0"/>
              <a:t>   numbers greater – 6</a:t>
            </a:r>
          </a:p>
          <a:p>
            <a:pPr marL="1524000" lvl="3" indent="-609600" eaLnBrk="1" hangingPunct="1">
              <a:buFont typeface="Wingdings" panose="05000000000000000000" pitchFamily="2" charset="2"/>
              <a:buNone/>
            </a:pPr>
            <a:r>
              <a:rPr lang="en-US" altLang="en-US" sz="2400" dirty="0" smtClean="0"/>
              <a:t>   total numbers – 1, 2, 3, 4, 5, 6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Example 4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96000" y="3276600"/>
            <a:ext cx="2819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3/6 = ½ = 0.5 = 50%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867400" y="4876800"/>
            <a:ext cx="2819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1/6 = 0.166 = 16.6%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2362200" y="1981200"/>
            <a:ext cx="5105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1.  What is the probability of spinning a number greater than 1?</a:t>
            </a:r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3657600" y="2133600"/>
            <a:ext cx="502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3429000" y="3886200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1752600" y="3429000"/>
            <a:ext cx="5562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 startAt="2"/>
            </a:pPr>
            <a:r>
              <a:rPr lang="en-US" altLang="en-US"/>
              <a:t>What is the probability that a spinner with five congruent sections numbered 1-5 will stop on an even number?</a:t>
            </a: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2362200" y="5181600"/>
            <a:ext cx="533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3.  What is the probability of rolling a multiple of 2 with one toss of a number cube?</a:t>
            </a:r>
          </a:p>
        </p:txBody>
      </p:sp>
      <p:sp>
        <p:nvSpPr>
          <p:cNvPr id="22535" name="Line 17"/>
          <p:cNvSpPr>
            <a:spLocks noChangeShapeType="1"/>
          </p:cNvSpPr>
          <p:nvPr/>
        </p:nvSpPr>
        <p:spPr bwMode="auto">
          <a:xfrm>
            <a:off x="2514600" y="4343400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36" name="Line 47"/>
          <p:cNvSpPr>
            <a:spLocks noChangeShapeType="1"/>
          </p:cNvSpPr>
          <p:nvPr/>
        </p:nvSpPr>
        <p:spPr bwMode="auto">
          <a:xfrm>
            <a:off x="1676400" y="5486400"/>
            <a:ext cx="0" cy="9144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6" name="Rectangle 2"/>
          <p:cNvSpPr txBox="1">
            <a:spLocks noChangeArrowheads="1"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cap="small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Example 5</a:t>
            </a:r>
            <a:endParaRPr lang="en-US" sz="5400" b="1" cap="small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2538" name="Group 46"/>
          <p:cNvGrpSpPr>
            <a:grpSpLocks/>
          </p:cNvGrpSpPr>
          <p:nvPr/>
        </p:nvGrpSpPr>
        <p:grpSpPr bwMode="auto">
          <a:xfrm>
            <a:off x="914400" y="1981200"/>
            <a:ext cx="990600" cy="990600"/>
            <a:chOff x="1752600" y="2057400"/>
            <a:chExt cx="990600" cy="990600"/>
          </a:xfrm>
        </p:grpSpPr>
        <p:sp>
          <p:nvSpPr>
            <p:cNvPr id="22548" name="Oval 2"/>
            <p:cNvSpPr>
              <a:spLocks noChangeArrowheads="1"/>
            </p:cNvSpPr>
            <p:nvPr/>
          </p:nvSpPr>
          <p:spPr bwMode="auto">
            <a:xfrm>
              <a:off x="1752600" y="2057400"/>
              <a:ext cx="990600" cy="9906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549" name="Line 11"/>
            <p:cNvSpPr>
              <a:spLocks noChangeShapeType="1"/>
            </p:cNvSpPr>
            <p:nvPr/>
          </p:nvSpPr>
          <p:spPr bwMode="auto">
            <a:xfrm>
              <a:off x="2209800" y="2057400"/>
              <a:ext cx="0" cy="9906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50" name="Line 12"/>
            <p:cNvSpPr>
              <a:spLocks noChangeShapeType="1"/>
            </p:cNvSpPr>
            <p:nvPr/>
          </p:nvSpPr>
          <p:spPr bwMode="auto">
            <a:xfrm>
              <a:off x="1752600" y="2590800"/>
              <a:ext cx="99060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51" name="Text Box 23"/>
            <p:cNvSpPr txBox="1">
              <a:spLocks noChangeArrowheads="1"/>
            </p:cNvSpPr>
            <p:nvPr/>
          </p:nvSpPr>
          <p:spPr bwMode="auto">
            <a:xfrm>
              <a:off x="2286000" y="2209800"/>
              <a:ext cx="381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chemeClr val="bg2"/>
                  </a:solidFill>
                </a:rPr>
                <a:t>2</a:t>
              </a:r>
            </a:p>
          </p:txBody>
        </p:sp>
        <p:sp>
          <p:nvSpPr>
            <p:cNvPr id="22552" name="Text Box 24"/>
            <p:cNvSpPr txBox="1">
              <a:spLocks noChangeArrowheads="1"/>
            </p:cNvSpPr>
            <p:nvPr/>
          </p:nvSpPr>
          <p:spPr bwMode="auto">
            <a:xfrm>
              <a:off x="1752600" y="2209800"/>
              <a:ext cx="381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chemeClr val="bg2"/>
                  </a:solidFill>
                </a:rPr>
                <a:t>1</a:t>
              </a:r>
            </a:p>
          </p:txBody>
        </p:sp>
        <p:sp>
          <p:nvSpPr>
            <p:cNvPr id="22553" name="Text Box 25"/>
            <p:cNvSpPr txBox="1">
              <a:spLocks noChangeArrowheads="1"/>
            </p:cNvSpPr>
            <p:nvPr/>
          </p:nvSpPr>
          <p:spPr bwMode="auto">
            <a:xfrm>
              <a:off x="1752600" y="2514600"/>
              <a:ext cx="381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chemeClr val="bg2"/>
                  </a:solidFill>
                </a:rPr>
                <a:t>3</a:t>
              </a:r>
            </a:p>
          </p:txBody>
        </p:sp>
        <p:sp>
          <p:nvSpPr>
            <p:cNvPr id="22554" name="Text Box 26"/>
            <p:cNvSpPr txBox="1">
              <a:spLocks noChangeArrowheads="1"/>
            </p:cNvSpPr>
            <p:nvPr/>
          </p:nvSpPr>
          <p:spPr bwMode="auto">
            <a:xfrm>
              <a:off x="2286000" y="2514600"/>
              <a:ext cx="381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chemeClr val="bg2"/>
                  </a:solidFill>
                </a:rPr>
                <a:t>4</a:t>
              </a:r>
            </a:p>
          </p:txBody>
        </p:sp>
      </p:grpSp>
      <p:grpSp>
        <p:nvGrpSpPr>
          <p:cNvPr id="22539" name="Group 63"/>
          <p:cNvGrpSpPr>
            <a:grpSpLocks/>
          </p:cNvGrpSpPr>
          <p:nvPr/>
        </p:nvGrpSpPr>
        <p:grpSpPr bwMode="auto">
          <a:xfrm>
            <a:off x="609600" y="5105400"/>
            <a:ext cx="1214438" cy="1214438"/>
            <a:chOff x="914400" y="5181600"/>
            <a:chExt cx="1214438" cy="1214438"/>
          </a:xfrm>
        </p:grpSpPr>
        <p:sp>
          <p:nvSpPr>
            <p:cNvPr id="22540" name="AutoShape 9"/>
            <p:cNvSpPr>
              <a:spLocks noChangeArrowheads="1"/>
            </p:cNvSpPr>
            <p:nvPr/>
          </p:nvSpPr>
          <p:spPr bwMode="auto">
            <a:xfrm>
              <a:off x="914400" y="5181600"/>
              <a:ext cx="1214438" cy="1214438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541" name="AutoShape 48"/>
            <p:cNvSpPr>
              <a:spLocks noChangeArrowheads="1"/>
            </p:cNvSpPr>
            <p:nvPr/>
          </p:nvSpPr>
          <p:spPr bwMode="auto">
            <a:xfrm>
              <a:off x="1066800" y="5562600"/>
              <a:ext cx="228600" cy="228600"/>
            </a:xfrm>
            <a:prstGeom prst="flowChartConnector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542" name="AutoShape 52"/>
            <p:cNvSpPr>
              <a:spLocks noChangeArrowheads="1"/>
            </p:cNvSpPr>
            <p:nvPr/>
          </p:nvSpPr>
          <p:spPr bwMode="auto">
            <a:xfrm>
              <a:off x="1905000" y="5715000"/>
              <a:ext cx="152400" cy="228600"/>
            </a:xfrm>
            <a:prstGeom prst="flowChartConnector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543" name="AutoShape 53"/>
            <p:cNvSpPr>
              <a:spLocks noChangeArrowheads="1"/>
            </p:cNvSpPr>
            <p:nvPr/>
          </p:nvSpPr>
          <p:spPr bwMode="auto">
            <a:xfrm>
              <a:off x="1524000" y="5562600"/>
              <a:ext cx="228600" cy="228600"/>
            </a:xfrm>
            <a:prstGeom prst="flowChartConnector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544" name="AutoShape 54"/>
            <p:cNvSpPr>
              <a:spLocks noChangeArrowheads="1"/>
            </p:cNvSpPr>
            <p:nvPr/>
          </p:nvSpPr>
          <p:spPr bwMode="auto">
            <a:xfrm>
              <a:off x="1066800" y="6019800"/>
              <a:ext cx="228600" cy="228600"/>
            </a:xfrm>
            <a:prstGeom prst="flowChartConnector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545" name="AutoShape 55"/>
            <p:cNvSpPr>
              <a:spLocks noChangeArrowheads="1"/>
            </p:cNvSpPr>
            <p:nvPr/>
          </p:nvSpPr>
          <p:spPr bwMode="auto">
            <a:xfrm>
              <a:off x="1524000" y="6019800"/>
              <a:ext cx="228600" cy="228600"/>
            </a:xfrm>
            <a:prstGeom prst="flowChartConnector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546" name="AutoShape 52"/>
            <p:cNvSpPr>
              <a:spLocks noChangeArrowheads="1"/>
            </p:cNvSpPr>
            <p:nvPr/>
          </p:nvSpPr>
          <p:spPr bwMode="auto">
            <a:xfrm>
              <a:off x="1295400" y="5257800"/>
              <a:ext cx="152400" cy="152400"/>
            </a:xfrm>
            <a:prstGeom prst="flowChartConnector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547" name="AutoShape 52"/>
            <p:cNvSpPr>
              <a:spLocks noChangeArrowheads="1"/>
            </p:cNvSpPr>
            <p:nvPr/>
          </p:nvSpPr>
          <p:spPr bwMode="auto">
            <a:xfrm>
              <a:off x="1600200" y="5257800"/>
              <a:ext cx="152400" cy="152400"/>
            </a:xfrm>
            <a:prstGeom prst="flowChartConnector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autoUpdateAnimBg="0"/>
      <p:bldP spid="43016" grpId="0" autoUpdateAnimBg="0"/>
      <p:bldP spid="43018" grpId="0" autoUpdateAnimBg="0"/>
      <p:bldP spid="4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b="1" dirty="0"/>
              <a:t>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206" y="2226469"/>
            <a:ext cx="8867104" cy="3263504"/>
          </a:xfrm>
        </p:spPr>
        <p:txBody>
          <a:bodyPr>
            <a:normAutofit fontScale="85000" lnSpcReduction="10000"/>
          </a:bodyPr>
          <a:lstStyle/>
          <a:p>
            <a:r>
              <a:rPr lang="en-US" b="1" u="sng" dirty="0"/>
              <a:t>Experiment: </a:t>
            </a:r>
            <a:r>
              <a:rPr lang="en-US" dirty="0"/>
              <a:t>an investigation or a procedure that has varying results. 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Example: 6 marbles in a bag</a:t>
            </a:r>
          </a:p>
          <a:p>
            <a:r>
              <a:rPr lang="en-US" b="1" u="sng" dirty="0"/>
              <a:t>Possible Outcomes:</a:t>
            </a:r>
            <a:r>
              <a:rPr lang="en-US" dirty="0"/>
              <a:t> possible results of an experiment- good or bad, desired or not desired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Example: I can get a blue, a purple, a yellow, a red, a green, or a green</a:t>
            </a:r>
          </a:p>
          <a:p>
            <a:r>
              <a:rPr lang="en-US" b="1" u="sng" dirty="0"/>
              <a:t>Event: </a:t>
            </a:r>
            <a:r>
              <a:rPr lang="en-US" dirty="0"/>
              <a:t>a collection of one or more outcomes</a:t>
            </a:r>
          </a:p>
          <a:p>
            <a:r>
              <a:rPr lang="en-US" b="1" u="sng" dirty="0"/>
              <a:t>Favorable Outcomes:</a:t>
            </a:r>
            <a:r>
              <a:rPr lang="en-US" dirty="0"/>
              <a:t> outcome of a specific event that you want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Example:  favorable outcomes for green is 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245883"/>
            <a:ext cx="1524000" cy="192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4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2667000"/>
            <a:ext cx="7467600" cy="1143000"/>
          </a:xfrm>
        </p:spPr>
        <p:txBody>
          <a:bodyPr>
            <a:normAutofit fontScale="90000"/>
          </a:bodyPr>
          <a:lstStyle/>
          <a:p>
            <a:r>
              <a:rPr kumimoji="0" lang="en-US" altLang="en-US" sz="5400" dirty="0" smtClean="0">
                <a:latin typeface="Comic Sans MS" panose="030F0702030302020204" pitchFamily="66" charset="0"/>
              </a:rPr>
              <a:t>Lesson 15.3</a:t>
            </a:r>
            <a:br>
              <a:rPr kumimoji="0" lang="en-US" altLang="en-US" sz="5400" dirty="0" smtClean="0">
                <a:latin typeface="Comic Sans MS" panose="030F0702030302020204" pitchFamily="66" charset="0"/>
              </a:rPr>
            </a:br>
            <a:r>
              <a:rPr kumimoji="0" lang="en-US" altLang="en-US" sz="5400" dirty="0" smtClean="0">
                <a:latin typeface="Comic Sans MS" panose="030F0702030302020204" pitchFamily="66" charset="0"/>
              </a:rPr>
              <a:t>Experimental </a:t>
            </a:r>
            <a:r>
              <a:rPr kumimoji="0" lang="en-US" altLang="en-US" sz="5400" dirty="0">
                <a:latin typeface="Comic Sans MS" panose="030F0702030302020204" pitchFamily="66" charset="0"/>
              </a:rPr>
              <a:t>Probability Vs. Theoretical Probability</a:t>
            </a:r>
            <a:endParaRPr kumimoji="0" lang="en-US" altLang="en-US" sz="6600" dirty="0"/>
          </a:p>
        </p:txBody>
      </p:sp>
      <p:sp>
        <p:nvSpPr>
          <p:cNvPr id="2" name="TextBox 1"/>
          <p:cNvSpPr txBox="1"/>
          <p:nvPr/>
        </p:nvSpPr>
        <p:spPr>
          <a:xfrm>
            <a:off x="277091" y="4038600"/>
            <a:ext cx="8839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dirty="0" smtClean="0"/>
              <a:t>Students will be able to explore experimental and theoretical probability </a:t>
            </a:r>
            <a:r>
              <a:rPr lang="en-US" altLang="en-US" sz="2800" dirty="0"/>
              <a:t>with </a:t>
            </a:r>
            <a:r>
              <a:rPr lang="en-US" altLang="en-US" sz="2800" dirty="0" smtClean="0"/>
              <a:t>experiments. Students will be able to calculate </a:t>
            </a:r>
            <a:r>
              <a:rPr lang="en-US" altLang="en-US" sz="2800" dirty="0"/>
              <a:t>and compare </a:t>
            </a:r>
            <a:r>
              <a:rPr lang="en-US" altLang="en-US" sz="2800" dirty="0" smtClean="0"/>
              <a:t>both probabilities.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800" dirty="0"/>
              <a:t>(MP6 Attend to Precision. CCSS.7.SP.5, CCSS.7.SP.6, and CCSS.7.SP.7)</a:t>
            </a:r>
            <a:endParaRPr lang="en-US" alt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1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70449" y="0"/>
            <a:ext cx="8574258" cy="1295400"/>
          </a:xfrm>
        </p:spPr>
        <p:txBody>
          <a:bodyPr/>
          <a:lstStyle/>
          <a:p>
            <a:r>
              <a:rPr lang="en-US" altLang="en-US" sz="3600" dirty="0"/>
              <a:t>What do you know about probability?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0449" y="1447800"/>
            <a:ext cx="8382000" cy="4038600"/>
          </a:xfrm>
        </p:spPr>
        <p:txBody>
          <a:bodyPr/>
          <a:lstStyle/>
          <a:p>
            <a:r>
              <a:rPr lang="en-US" altLang="en-US" sz="3600" dirty="0"/>
              <a:t>Probability is a number from 0 to 1 that tells you how likely something is to happen.</a:t>
            </a:r>
          </a:p>
          <a:p>
            <a:r>
              <a:rPr lang="en-US" altLang="en-US" sz="3600" dirty="0"/>
              <a:t>Probability can have two approaches  	</a:t>
            </a:r>
            <a:r>
              <a:rPr lang="en-US" altLang="en-US" sz="3600" dirty="0" smtClean="0"/>
              <a:t>-</a:t>
            </a:r>
            <a:r>
              <a:rPr lang="en-US" altLang="en-US" sz="3600" dirty="0"/>
              <a:t>experimental probability</a:t>
            </a:r>
          </a:p>
          <a:p>
            <a:pPr>
              <a:buFontTx/>
              <a:buNone/>
            </a:pPr>
            <a:r>
              <a:rPr lang="en-US" altLang="en-US" sz="3600" dirty="0"/>
              <a:t>		-theoretical probability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8292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600"/>
              <a:t>Contrast experimental and theoretical probability</a:t>
            </a:r>
            <a:endParaRPr lang="en-US" alt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body" sz="half" idx="1"/>
          </p:nvPr>
        </p:nvSpPr>
        <p:spPr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altLang="en-US" sz="4000" i="1" dirty="0" smtClean="0">
                <a:solidFill>
                  <a:srgbClr val="FF0000"/>
                </a:solidFill>
              </a:rPr>
              <a:t>Experimental </a:t>
            </a:r>
            <a:r>
              <a:rPr lang="en-US" altLang="en-US" sz="4000" i="1" dirty="0" smtClean="0"/>
              <a:t>probability </a:t>
            </a:r>
            <a:r>
              <a:rPr lang="en-US" altLang="en-US" sz="4000" i="1" dirty="0"/>
              <a:t>is the </a:t>
            </a:r>
            <a:r>
              <a:rPr lang="en-US" altLang="en-US" sz="4000" i="1" dirty="0" smtClean="0"/>
              <a:t>result (outcome) </a:t>
            </a:r>
            <a:r>
              <a:rPr lang="en-US" altLang="en-US" sz="4000" i="1" dirty="0"/>
              <a:t>of </a:t>
            </a:r>
            <a:r>
              <a:rPr lang="en-US" altLang="en-US" sz="4000" i="1" dirty="0" smtClean="0"/>
              <a:t>doing the experiment</a:t>
            </a:r>
            <a:r>
              <a:rPr lang="en-US" altLang="en-US" sz="4000" i="1" dirty="0"/>
              <a:t>.</a:t>
            </a:r>
            <a:endParaRPr lang="en-US" altLang="en-US" sz="3600" dirty="0"/>
          </a:p>
        </p:txBody>
      </p:sp>
      <p:sp>
        <p:nvSpPr>
          <p:cNvPr id="37896" name="Rectangle 8"/>
          <p:cNvSpPr>
            <a:spLocks noGrp="1" noChangeArrowheads="1"/>
          </p:cNvSpPr>
          <p:nvPr>
            <p:ph type="body" sz="half" idx="2"/>
          </p:nvPr>
        </p:nvSpPr>
        <p:spPr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altLang="en-US" sz="4000" i="1" dirty="0" smtClean="0">
                <a:solidFill>
                  <a:srgbClr val="FF0000"/>
                </a:solidFill>
              </a:rPr>
              <a:t>Theoretical </a:t>
            </a:r>
            <a:r>
              <a:rPr lang="en-US" altLang="en-US" sz="4000" i="1" dirty="0"/>
              <a:t>probability is what is expected to </a:t>
            </a:r>
            <a:r>
              <a:rPr lang="en-US" altLang="en-US" sz="4000" i="1" dirty="0" smtClean="0"/>
              <a:t>happen (in theory).</a:t>
            </a:r>
            <a:endParaRPr lang="en-US" alt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392166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000" dirty="0" smtClean="0"/>
              <a:t>Example 1</a:t>
            </a:r>
            <a:endParaRPr lang="en-US" altLang="en-US" sz="8800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altLang="en-US" sz="2800" b="1" i="1" u="sng" dirty="0"/>
              <a:t>Experimental:</a:t>
            </a:r>
            <a:endParaRPr lang="en-US" altLang="en-US" sz="2800" b="1" u="sng" dirty="0"/>
          </a:p>
          <a:p>
            <a:pPr>
              <a:buFontTx/>
              <a:buNone/>
            </a:pPr>
            <a:r>
              <a:rPr lang="en-US" altLang="en-US" sz="2800" dirty="0"/>
              <a:t>You tossed  a coin 10 times and recorded a head 3 times, a tail 7 times</a:t>
            </a:r>
          </a:p>
          <a:p>
            <a:pPr algn="ctr">
              <a:buFontTx/>
              <a:buNone/>
            </a:pPr>
            <a:r>
              <a:rPr lang="en-US" altLang="en-US" sz="2800" dirty="0"/>
              <a:t>P(head)= 3/10</a:t>
            </a:r>
          </a:p>
          <a:p>
            <a:pPr algn="ctr">
              <a:buFontTx/>
              <a:buNone/>
            </a:pPr>
            <a:r>
              <a:rPr lang="en-US" altLang="en-US" sz="2800" dirty="0"/>
              <a:t>P(tail) = 7/10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sz="half" idx="2"/>
          </p:nvPr>
        </p:nvSpPr>
        <p:spPr>
          <a:noFill/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altLang="en-US" sz="2800" b="1" i="1" u="sng" dirty="0"/>
              <a:t>Theoretical:</a:t>
            </a:r>
            <a:endParaRPr lang="en-US" altLang="en-US" sz="2800" b="1" i="1" u="sng" dirty="0">
              <a:solidFill>
                <a:schemeClr val="hlink"/>
              </a:solidFill>
            </a:endParaRPr>
          </a:p>
          <a:p>
            <a:pPr>
              <a:buFontTx/>
              <a:buNone/>
            </a:pPr>
            <a:r>
              <a:rPr lang="en-US" altLang="en-US" sz="2800" dirty="0"/>
              <a:t>Toss a coin and getting a head or a tail is 1/2.</a:t>
            </a:r>
          </a:p>
          <a:p>
            <a:pPr algn="ctr">
              <a:buFontTx/>
              <a:buNone/>
            </a:pPr>
            <a:r>
              <a:rPr lang="en-US" altLang="en-US" sz="2800" dirty="0"/>
              <a:t> P(head) = 1/2</a:t>
            </a:r>
          </a:p>
          <a:p>
            <a:pPr algn="ctr">
              <a:buFontTx/>
              <a:buNone/>
            </a:pPr>
            <a:r>
              <a:rPr lang="en-US" altLang="en-US" sz="2800" dirty="0"/>
              <a:t>P(tail) = 1/2</a:t>
            </a:r>
          </a:p>
        </p:txBody>
      </p:sp>
    </p:spTree>
    <p:extLst>
      <p:ext uri="{BB962C8B-B14F-4D97-AF65-F5344CB8AC3E}">
        <p14:creationId xmlns:p14="http://schemas.microsoft.com/office/powerpoint/2010/main" val="428704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Experimental vs.Theoretical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</a:rPr>
              <a:t>Theoretical </a:t>
            </a:r>
            <a:r>
              <a:rPr lang="en-US" altLang="en-US" b="1" dirty="0">
                <a:solidFill>
                  <a:srgbClr val="FF0000"/>
                </a:solidFill>
              </a:rPr>
              <a:t>probability:</a:t>
            </a:r>
          </a:p>
          <a:p>
            <a:pPr>
              <a:buFontTx/>
              <a:buNone/>
            </a:pPr>
            <a:r>
              <a:rPr lang="en-US" altLang="en-US" dirty="0"/>
              <a:t>P(E) =   </a:t>
            </a:r>
            <a:r>
              <a:rPr lang="en-US" altLang="en-US" u="sng" dirty="0"/>
              <a:t>number of favorable </a:t>
            </a:r>
            <a:r>
              <a:rPr lang="en-US" altLang="en-US" u="sng" dirty="0" smtClean="0"/>
              <a:t>outcomes		</a:t>
            </a:r>
            <a:r>
              <a:rPr lang="en-US" altLang="en-US" dirty="0" smtClean="0"/>
              <a:t>      </a:t>
            </a:r>
            <a:r>
              <a:rPr lang="en-US" altLang="en-US" sz="2800" dirty="0" smtClean="0"/>
              <a:t>total </a:t>
            </a:r>
            <a:r>
              <a:rPr lang="en-US" altLang="en-US" sz="2800" dirty="0"/>
              <a:t>number of possible </a:t>
            </a:r>
            <a:r>
              <a:rPr lang="en-US" altLang="en-US" sz="2800" dirty="0" smtClean="0"/>
              <a:t>outcomes</a:t>
            </a:r>
          </a:p>
          <a:p>
            <a:pPr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</a:rPr>
              <a:t>Experimental probability:</a:t>
            </a:r>
          </a:p>
          <a:p>
            <a:pPr>
              <a:buFontTx/>
              <a:buNone/>
            </a:pPr>
            <a:r>
              <a:rPr lang="en-US" altLang="en-US" dirty="0" smtClean="0"/>
              <a:t>P(event) = </a:t>
            </a:r>
            <a:r>
              <a:rPr lang="en-US" altLang="en-US" u="sng" dirty="0" smtClean="0"/>
              <a:t>number of times event occurs</a:t>
            </a:r>
          </a:p>
          <a:p>
            <a:pPr>
              <a:buFontTx/>
              <a:buNone/>
            </a:pPr>
            <a:r>
              <a:rPr lang="en-US" altLang="en-US" dirty="0" smtClean="0"/>
              <a:t>                        total number of trials</a:t>
            </a:r>
          </a:p>
          <a:p>
            <a:pPr>
              <a:buFontTx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3111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1219200"/>
            <a:ext cx="7772400" cy="1470025"/>
          </a:xfrm>
        </p:spPr>
        <p:txBody>
          <a:bodyPr anchor="ctr">
            <a:noAutofit/>
          </a:bodyPr>
          <a:lstStyle/>
          <a:p>
            <a:pPr eaLnBrk="1" hangingPunct="1"/>
            <a:r>
              <a:rPr lang="en-US" altLang="en-US" sz="5400" b="1" dirty="0" smtClean="0"/>
              <a:t>Lesson 15.5 Independent and Dependent Events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733800"/>
            <a:ext cx="8305799" cy="14859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(CC.SS.7.SP.8a and CC.SS.7.SP.8b. MP3 Construct Viable Arguments)</a:t>
            </a:r>
          </a:p>
          <a:p>
            <a:pPr eaLnBrk="1" hangingPunct="1"/>
            <a:endParaRPr lang="en-US" altLang="en-US" sz="3200" dirty="0" smtClean="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8382000" y="6507163"/>
            <a:ext cx="6477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Slide </a:t>
            </a:r>
            <a:fld id="{485AEFDC-ECF7-4DF4-97D5-AA30C47EA3CF}" type="slidenum">
              <a:rPr lang="en-US" altLang="en-US" sz="1200" i="1"/>
              <a:pPr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200" i="1"/>
          </a:p>
        </p:txBody>
      </p:sp>
    </p:spTree>
    <p:extLst>
      <p:ext uri="{BB962C8B-B14F-4D97-AF65-F5344CB8AC3E}">
        <p14:creationId xmlns:p14="http://schemas.microsoft.com/office/powerpoint/2010/main" val="381342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85850" y="-161026"/>
            <a:ext cx="794385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6000" b="1" dirty="0" smtClean="0"/>
              <a:t>Independent Events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877300" cy="41910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/>
              <a:t>Whatever happens in one event has absolutely nothing to do with what will happen next because:</a:t>
            </a:r>
          </a:p>
          <a:p>
            <a:pPr marL="1371600" lvl="2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3200" dirty="0" smtClean="0"/>
              <a:t>The two events are unrelated</a:t>
            </a:r>
          </a:p>
          <a:p>
            <a:pPr marL="1371600" lvl="2" indent="-457200" eaLnBrk="1" hangingPunct="1">
              <a:lnSpc>
                <a:spcPct val="90000"/>
              </a:lnSpc>
              <a:buFontTx/>
              <a:buNone/>
            </a:pPr>
            <a:r>
              <a:rPr lang="en-US" altLang="en-US" sz="3200" dirty="0" smtClean="0"/>
              <a:t>			</a:t>
            </a:r>
            <a:r>
              <a:rPr lang="en-US" altLang="en-US" sz="3200" i="1" dirty="0" smtClean="0">
                <a:solidFill>
                  <a:srgbClr val="0000FF"/>
                </a:solidFill>
              </a:rPr>
              <a:t>OR</a:t>
            </a:r>
          </a:p>
          <a:p>
            <a:pPr marL="1371600" lvl="2" indent="-457200" eaLnBrk="1" hangingPunct="1">
              <a:lnSpc>
                <a:spcPct val="90000"/>
              </a:lnSpc>
              <a:buFontTx/>
              <a:buAutoNum type="arabicPeriod" startAt="2"/>
            </a:pPr>
            <a:r>
              <a:rPr lang="en-US" altLang="en-US" sz="3200" dirty="0" smtClean="0"/>
              <a:t>You repeat the experiment with an item whose numbers will not change (ex. spinners or dice)</a:t>
            </a:r>
          </a:p>
          <a:p>
            <a:pPr marL="1371600" lvl="2" indent="-457200" eaLnBrk="1" hangingPunct="1">
              <a:lnSpc>
                <a:spcPct val="90000"/>
              </a:lnSpc>
              <a:buFontTx/>
              <a:buNone/>
            </a:pPr>
            <a:r>
              <a:rPr lang="en-US" altLang="en-US" sz="3200" dirty="0" smtClean="0"/>
              <a:t>			</a:t>
            </a:r>
            <a:r>
              <a:rPr lang="en-US" altLang="en-US" sz="3200" i="1" dirty="0" smtClean="0">
                <a:solidFill>
                  <a:srgbClr val="0000FF"/>
                </a:solidFill>
              </a:rPr>
              <a:t>OR</a:t>
            </a:r>
          </a:p>
          <a:p>
            <a:pPr marL="1371600" lvl="2" indent="-457200" eaLnBrk="1" hangingPunct="1">
              <a:lnSpc>
                <a:spcPct val="90000"/>
              </a:lnSpc>
              <a:buFontTx/>
              <a:buAutoNum type="arabicPeriod" startAt="3"/>
            </a:pPr>
            <a:r>
              <a:rPr lang="en-US" altLang="en-US" sz="3200" dirty="0" smtClean="0"/>
              <a:t>You repeat the same activity, but you REPLACE (put it back) the item that was removed.</a:t>
            </a:r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8382000" y="6507163"/>
            <a:ext cx="6477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Slide </a:t>
            </a:r>
            <a:fld id="{7CA6E8C1-008C-4913-AC05-FC35688BED78}" type="slidenum">
              <a:rPr lang="en-US" altLang="en-US" sz="1200" i="1"/>
              <a:pPr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200" i="1"/>
          </a:p>
        </p:txBody>
      </p:sp>
    </p:spTree>
    <p:extLst>
      <p:ext uri="{BB962C8B-B14F-4D97-AF65-F5344CB8AC3E}">
        <p14:creationId xmlns:p14="http://schemas.microsoft.com/office/powerpoint/2010/main" val="12687267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01040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6000" b="1" dirty="0" smtClean="0"/>
              <a:t>Dependent Event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31242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sz="2000" dirty="0" smtClean="0"/>
          </a:p>
          <a:p>
            <a:pPr eaLnBrk="1" hangingPunct="1"/>
            <a:r>
              <a:rPr lang="en-US" altLang="en-US" sz="3600" dirty="0" smtClean="0"/>
              <a:t>The result of the second event (pick) will change because of what happened on the first event (pick).</a:t>
            </a:r>
          </a:p>
        </p:txBody>
      </p:sp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8382000" y="6507163"/>
            <a:ext cx="6477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Slide </a:t>
            </a:r>
            <a:fld id="{4A403811-2125-4A3E-A2BE-B3703978A207}" type="slidenum">
              <a:rPr lang="en-US" altLang="en-US" sz="1200" i="1"/>
              <a:pPr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200" i="1"/>
          </a:p>
        </p:txBody>
      </p:sp>
    </p:spTree>
    <p:extLst>
      <p:ext uri="{BB962C8B-B14F-4D97-AF65-F5344CB8AC3E}">
        <p14:creationId xmlns:p14="http://schemas.microsoft.com/office/powerpoint/2010/main" val="32484771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-304800"/>
            <a:ext cx="7772400" cy="1470025"/>
          </a:xfrm>
        </p:spPr>
        <p:txBody>
          <a:bodyPr anchor="ctr"/>
          <a:lstStyle/>
          <a:p>
            <a:pPr eaLnBrk="1" hangingPunct="1"/>
            <a:r>
              <a:rPr lang="en-US" altLang="en-US" sz="4400" b="1" dirty="0" smtClean="0"/>
              <a:t>TEST YOURSELF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685800"/>
            <a:ext cx="8839200" cy="609600"/>
          </a:xfrm>
        </p:spPr>
        <p:txBody>
          <a:bodyPr/>
          <a:lstStyle/>
          <a:p>
            <a:pPr eaLnBrk="1" hangingPunct="1"/>
            <a:r>
              <a:rPr lang="en-US" altLang="en-US" sz="2800" b="1" dirty="0" smtClean="0"/>
              <a:t>Are these dependent or independent events?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28600" y="13716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en-US" sz="2400" dirty="0"/>
              <a:t>Tossing two dice and getting a 6 on both of them.</a:t>
            </a:r>
          </a:p>
          <a:p>
            <a:pPr eaLnBrk="1" hangingPunct="1">
              <a:buFontTx/>
              <a:buNone/>
            </a:pPr>
            <a:endParaRPr lang="en-US" altLang="en-US" sz="2400" dirty="0"/>
          </a:p>
          <a:p>
            <a:pPr eaLnBrk="1" hangingPunct="1">
              <a:buFontTx/>
              <a:buNone/>
            </a:pPr>
            <a:r>
              <a:rPr lang="en-US" altLang="en-US" sz="2400" dirty="0"/>
              <a:t>2.    You have a bag of marbles: 3 blue, 5 white, and 12 red.  You choose one marble out of the bag, look at it then put it back.  Then you choose another marble.</a:t>
            </a:r>
          </a:p>
          <a:p>
            <a:pPr eaLnBrk="1" hangingPunct="1">
              <a:buFontTx/>
              <a:buNone/>
            </a:pPr>
            <a:endParaRPr lang="en-US" altLang="en-US" sz="2400" dirty="0"/>
          </a:p>
          <a:p>
            <a:pPr eaLnBrk="1" hangingPunct="1">
              <a:buFontTx/>
              <a:buNone/>
            </a:pPr>
            <a:r>
              <a:rPr lang="en-US" altLang="en-US" sz="2400" dirty="0"/>
              <a:t>3.    You have a basket of socks.  You need to find the probability of pulling out a black sock and its matching black sock without putting the first sock back.</a:t>
            </a:r>
          </a:p>
          <a:p>
            <a:pPr eaLnBrk="1" hangingPunct="1">
              <a:buFontTx/>
              <a:buNone/>
            </a:pPr>
            <a:endParaRPr lang="en-US" altLang="en-US" sz="2400" dirty="0"/>
          </a:p>
          <a:p>
            <a:pPr eaLnBrk="1" hangingPunct="1">
              <a:buFontTx/>
              <a:buNone/>
            </a:pPr>
            <a:r>
              <a:rPr lang="en-US" altLang="en-US" sz="2400" dirty="0"/>
              <a:t>4.    You pick the letter Q from a bag containing all the letters of the alphabet. You do not put the Q back in the bag before you pick another tile.</a:t>
            </a:r>
          </a:p>
          <a:p>
            <a:pPr eaLnBrk="1" hangingPunct="1">
              <a:buFontTx/>
              <a:buAutoNum type="arabicPeriod"/>
            </a:pPr>
            <a:endParaRPr lang="en-US" altLang="en-US" sz="2400" dirty="0"/>
          </a:p>
          <a:p>
            <a:pPr eaLnBrk="1" hangingPunct="1">
              <a:buFontTx/>
              <a:buAutoNum type="arabicPeriod"/>
            </a:pPr>
            <a:endParaRPr lang="en-US" altLang="en-US" sz="2400" dirty="0"/>
          </a:p>
        </p:txBody>
      </p:sp>
      <p:sp>
        <p:nvSpPr>
          <p:cNvPr id="17413" name="Text Box 10"/>
          <p:cNvSpPr txBox="1">
            <a:spLocks noChangeArrowheads="1"/>
          </p:cNvSpPr>
          <p:nvPr/>
        </p:nvSpPr>
        <p:spPr bwMode="auto">
          <a:xfrm>
            <a:off x="8382000" y="6507163"/>
            <a:ext cx="6477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Slide </a:t>
            </a:r>
            <a:fld id="{57E98FB7-8717-4D40-B4E1-83A1FE20E4F5}" type="slidenum">
              <a:rPr lang="en-US" altLang="en-US" sz="1200" i="1"/>
              <a:pPr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200" i="1"/>
          </a:p>
        </p:txBody>
      </p:sp>
      <p:sp>
        <p:nvSpPr>
          <p:cNvPr id="2" name="TextBox 1"/>
          <p:cNvSpPr txBox="1"/>
          <p:nvPr/>
        </p:nvSpPr>
        <p:spPr>
          <a:xfrm>
            <a:off x="1066800" y="1796534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Independent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3531949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Independent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80448" y="508269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dependent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86200" y="6264115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dependent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5373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313"/>
            <a:ext cx="8763000" cy="64008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Rewrite each question as </a:t>
            </a:r>
            <a:r>
              <a:rPr lang="en-US" sz="2800" b="1" dirty="0" smtClean="0"/>
              <a:t>a probability notation</a:t>
            </a:r>
            <a:endParaRPr lang="en-US" sz="2800" dirty="0"/>
          </a:p>
          <a:p>
            <a:pPr marL="0" indent="0">
              <a:buNone/>
            </a:pPr>
            <a:r>
              <a:rPr lang="en-US" sz="2000" dirty="0" smtClean="0"/>
              <a:t>1. What is the probability of tossing </a:t>
            </a:r>
            <a:r>
              <a:rPr lang="en-US" sz="2000" dirty="0"/>
              <a:t>two dice and getting a 6 on both of </a:t>
            </a:r>
            <a:r>
              <a:rPr lang="en-US" sz="2000" dirty="0" smtClean="0"/>
              <a:t>them?</a:t>
            </a:r>
          </a:p>
          <a:p>
            <a:pPr marL="0" indent="0" algn="ctr">
              <a:buNone/>
            </a:pPr>
            <a:r>
              <a:rPr lang="en-US" sz="2000" dirty="0" smtClean="0"/>
              <a:t>You can write </a:t>
            </a:r>
            <a:r>
              <a:rPr lang="en-US" sz="2000" b="1" dirty="0" smtClean="0">
                <a:solidFill>
                  <a:srgbClr val="FF0000"/>
                </a:solidFill>
              </a:rPr>
              <a:t>P(6 and 6) or P(6, 6)</a:t>
            </a:r>
            <a:endParaRPr lang="en-US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dirty="0" smtClean="0"/>
              <a:t>2. You </a:t>
            </a:r>
            <a:r>
              <a:rPr lang="en-US" sz="2000" dirty="0"/>
              <a:t>have a bag of marbles: 3 blue, 5 white, and 12 red. You choose one marble out the bag, look at it then put it back. Then you choose another </a:t>
            </a:r>
            <a:r>
              <a:rPr lang="en-US" sz="2000" dirty="0" smtClean="0"/>
              <a:t>marble. What is the probability of picking a red and white?</a:t>
            </a:r>
          </a:p>
          <a:p>
            <a:pPr marL="0" indent="0" algn="ctr">
              <a:buNone/>
            </a:pPr>
            <a:r>
              <a:rPr lang="en-US" sz="2000" dirty="0" smtClean="0"/>
              <a:t>You can write </a:t>
            </a:r>
            <a:r>
              <a:rPr lang="en-US" sz="2000" b="1" dirty="0" smtClean="0">
                <a:solidFill>
                  <a:srgbClr val="FF0000"/>
                </a:solidFill>
              </a:rPr>
              <a:t>P(red and white) or P(red, white)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3. You </a:t>
            </a:r>
            <a:r>
              <a:rPr lang="en-US" sz="2000" dirty="0"/>
              <a:t>have a basket of socks. You need to find the probability of pulling out a black sock and its matching black sock without putting the first sock </a:t>
            </a:r>
            <a:r>
              <a:rPr lang="en-US" sz="2000" dirty="0" smtClean="0"/>
              <a:t>back.</a:t>
            </a:r>
          </a:p>
          <a:p>
            <a:pPr marL="0" indent="0" algn="ctr">
              <a:buNone/>
            </a:pPr>
            <a:r>
              <a:rPr lang="en-US" sz="2000" dirty="0" smtClean="0"/>
              <a:t>You can write </a:t>
            </a:r>
            <a:r>
              <a:rPr lang="en-US" sz="2000" b="1" dirty="0" smtClean="0">
                <a:solidFill>
                  <a:srgbClr val="FF0000"/>
                </a:solidFill>
              </a:rPr>
              <a:t>P(black and black) or P(black, black)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4. You </a:t>
            </a:r>
            <a:r>
              <a:rPr lang="en-US" sz="2000" dirty="0"/>
              <a:t>pick the letter Q from a bag containing all the letters of the alphabet. You do not put the Q back in the bag before you pick another tile</a:t>
            </a:r>
            <a:r>
              <a:rPr lang="en-US" sz="2000" dirty="0" smtClean="0"/>
              <a:t>. What is the probability of getting a Q first and a T second?</a:t>
            </a:r>
          </a:p>
          <a:p>
            <a:pPr marL="0" indent="0" algn="ctr">
              <a:buNone/>
            </a:pPr>
            <a:r>
              <a:rPr lang="en-US" sz="2000" dirty="0" smtClean="0"/>
              <a:t>You can write </a:t>
            </a:r>
            <a:r>
              <a:rPr lang="en-US" sz="2000" b="1" dirty="0" smtClean="0">
                <a:solidFill>
                  <a:srgbClr val="FF0000"/>
                </a:solidFill>
              </a:rPr>
              <a:t>P(Q and T) or P(Q,T)</a:t>
            </a:r>
            <a:endParaRPr lang="en-US" sz="2000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0253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b="1" dirty="0"/>
              <a:t>Spinner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738" y="2226468"/>
            <a:ext cx="8829675" cy="3588544"/>
          </a:xfrm>
        </p:spPr>
        <p:txBody>
          <a:bodyPr>
            <a:normAutofit fontScale="92500" lnSpcReduction="10000"/>
          </a:bodyPr>
          <a:lstStyle/>
          <a:p>
            <a:pPr marL="385763" indent="-385763">
              <a:buAutoNum type="arabicPeriod"/>
            </a:pPr>
            <a:r>
              <a:rPr lang="en-US" sz="2700" dirty="0"/>
              <a:t>How many possible outcomes are there? 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6 sections</a:t>
            </a:r>
          </a:p>
          <a:p>
            <a:pPr marL="385763" indent="-385763">
              <a:buAutoNum type="arabicPeriod"/>
            </a:pPr>
            <a:r>
              <a:rPr lang="en-US" sz="2700" dirty="0"/>
              <a:t>In how many ways can spinning red occur?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3 red sections</a:t>
            </a:r>
          </a:p>
          <a:p>
            <a:pPr marL="385763" indent="-385763">
              <a:buAutoNum type="arabicPeriod"/>
            </a:pPr>
            <a:r>
              <a:rPr lang="en-US" sz="2700" dirty="0"/>
              <a:t>In how many ways can spinning </a:t>
            </a:r>
            <a:r>
              <a:rPr lang="en-US" sz="2700" b="1" u="sng" dirty="0"/>
              <a:t>not purple </a:t>
            </a:r>
            <a:r>
              <a:rPr lang="en-US" sz="2700" dirty="0"/>
              <a:t>occur?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5 sections that are not purple</a:t>
            </a:r>
          </a:p>
          <a:p>
            <a:pPr marL="385763" indent="-385763">
              <a:buAutoNum type="arabicPeriod"/>
            </a:pPr>
            <a:r>
              <a:rPr lang="en-US" sz="2700" dirty="0"/>
              <a:t>What are the favorable outcome of spinning </a:t>
            </a:r>
            <a:r>
              <a:rPr lang="en-US" sz="2700" b="1" u="sng" dirty="0"/>
              <a:t>not purple</a:t>
            </a:r>
            <a:r>
              <a:rPr lang="en-US" sz="2700" dirty="0"/>
              <a:t>? 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Red, red, red, green, and blue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442"/>
          <a:stretch/>
        </p:blipFill>
        <p:spPr>
          <a:xfrm>
            <a:off x="6324600" y="261698"/>
            <a:ext cx="2042795" cy="194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9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Watch the video and take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https://www.youtube.com/watch?v=gNRT2KoyT7U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Extra video: </a:t>
            </a:r>
            <a:r>
              <a:rPr lang="en-US" dirty="0" smtClean="0">
                <a:hlinkClick r:id="rId3"/>
              </a:rPr>
              <a:t>https://www.youtube.com/watch?v=eKQVMYT1exE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99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801688" y="1377950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fr-FR" sz="6600" b="1" dirty="0" smtClean="0"/>
              <a:t>Lesson </a:t>
            </a:r>
            <a:r>
              <a:rPr lang="en-US" altLang="fr-FR" sz="6600" b="1" dirty="0" smtClean="0"/>
              <a:t>15.6A </a:t>
            </a:r>
            <a:r>
              <a:rPr lang="en-US" altLang="fr-FR" sz="6600" b="1" dirty="0" smtClean="0"/>
              <a:t>Samples and Populations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7625" y="4318782"/>
            <a:ext cx="880637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CC.SS.7.SP.1 and CC.SS.7.SP.2 </a:t>
            </a:r>
          </a:p>
          <a:p>
            <a:r>
              <a:rPr lang="en-US" sz="2800" dirty="0" smtClean="0"/>
              <a:t>MP3 </a:t>
            </a:r>
            <a:r>
              <a:rPr lang="en-US" sz="2800" dirty="0"/>
              <a:t>Construct Viable Arguments and Critique the Reasoning </a:t>
            </a:r>
            <a:r>
              <a:rPr lang="en-US" sz="2800" dirty="0" smtClean="0"/>
              <a:t>of Others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55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7" y="357187"/>
            <a:ext cx="8834511" cy="3508376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3000"/>
              </a:spcAft>
              <a:buFont typeface="Arial"/>
              <a:buChar char="•"/>
              <a:defRPr/>
            </a:pPr>
            <a:r>
              <a:rPr lang="en-US" sz="3600" b="1" u="sng" dirty="0"/>
              <a:t>Population:</a:t>
            </a:r>
            <a:r>
              <a:rPr lang="en-US" sz="3600" dirty="0"/>
              <a:t>  the entire group of </a:t>
            </a:r>
            <a:r>
              <a:rPr lang="en-US" sz="3600" dirty="0" smtClean="0"/>
              <a:t>items or </a:t>
            </a:r>
            <a:r>
              <a:rPr lang="en-US" sz="3600" dirty="0"/>
              <a:t>individuals being studied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3600" b="1" u="sng" dirty="0" smtClean="0"/>
              <a:t>Sample</a:t>
            </a:r>
            <a:r>
              <a:rPr lang="en-US" sz="3600" b="1" u="sng" dirty="0"/>
              <a:t>: </a:t>
            </a:r>
            <a:r>
              <a:rPr lang="en-US" sz="3600" dirty="0"/>
              <a:t>a part of the population being studied</a:t>
            </a:r>
          </a:p>
          <a:p>
            <a:pPr lvl="1" eaLnBrk="1" fontAlgn="auto" hangingPunct="1">
              <a:spcAft>
                <a:spcPts val="1200"/>
              </a:spcAft>
              <a:buFont typeface="Arial"/>
              <a:buChar char="–"/>
              <a:defRPr/>
            </a:pPr>
            <a:r>
              <a:rPr lang="en-US" sz="3200" dirty="0" smtClean="0"/>
              <a:t>A representative sample of the population is needed </a:t>
            </a:r>
            <a:r>
              <a:rPr lang="en-US" sz="3200" dirty="0"/>
              <a:t>in order to make a valid </a:t>
            </a:r>
            <a:r>
              <a:rPr lang="en-US" sz="3200" dirty="0" smtClean="0"/>
              <a:t>inference, or an accurate </a:t>
            </a:r>
            <a:r>
              <a:rPr lang="en-US" sz="3200" dirty="0"/>
              <a:t>prediction based on </a:t>
            </a:r>
            <a:r>
              <a:rPr lang="en-US" sz="3200" dirty="0" smtClean="0"/>
              <a:t>data.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pic>
        <p:nvPicPr>
          <p:cNvPr id="4101" name="Picture 5" descr="C:\Users\Lucy\AppData\Local\Microsoft\Windows\Temporary Internet Files\Content.IE5\BYO6ZKVX\MC9003841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175" y="4095750"/>
            <a:ext cx="1597025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 descr="C:\Users\Lucy\AppData\Local\Microsoft\Windows\Temporary Internet Files\Content.IE5\RINDNRFH\MC910216996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3" y="4572000"/>
            <a:ext cx="1387475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3" descr="C:\Users\Lucy\AppData\Local\Microsoft\Windows\Temporary Internet Files\Content.IE5\FBKBT4GH\MC910216998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25" y="5010150"/>
            <a:ext cx="827088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61938" y="3865563"/>
            <a:ext cx="2057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fr-FR"/>
              <a:t>Example</a:t>
            </a:r>
            <a:endParaRPr lang="en-US" altLang="fr-FR" sz="280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79438" y="4645025"/>
            <a:ext cx="32448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fr-FR" sz="2400" b="1"/>
              <a:t>Population:  all pennies </a:t>
            </a:r>
            <a:br>
              <a:rPr lang="en-US" altLang="fr-FR" sz="2400" b="1"/>
            </a:br>
            <a:r>
              <a:rPr lang="en-US" altLang="fr-FR" sz="2400" b="1"/>
              <a:t>currently in circulation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308600" y="3741738"/>
            <a:ext cx="35337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fr-FR" sz="2400" b="1" dirty="0"/>
              <a:t>Sample:  one penny from </a:t>
            </a:r>
            <a:br>
              <a:rPr lang="en-US" altLang="fr-FR" sz="2400" b="1" dirty="0"/>
            </a:br>
            <a:r>
              <a:rPr lang="en-US" altLang="fr-FR" sz="2400" b="1" dirty="0"/>
              <a:t>each 7</a:t>
            </a:r>
            <a:r>
              <a:rPr lang="en-US" altLang="fr-FR" sz="2400" b="1" baseline="30000" dirty="0"/>
              <a:t>th</a:t>
            </a:r>
            <a:r>
              <a:rPr lang="en-US" altLang="fr-FR" sz="2400" b="1" dirty="0"/>
              <a:t> grade student</a:t>
            </a:r>
          </a:p>
        </p:txBody>
      </p:sp>
    </p:spTree>
    <p:extLst>
      <p:ext uri="{BB962C8B-B14F-4D97-AF65-F5344CB8AC3E}">
        <p14:creationId xmlns:p14="http://schemas.microsoft.com/office/powerpoint/2010/main" val="372153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78490"/>
          <a:stretch/>
        </p:blipFill>
        <p:spPr>
          <a:xfrm>
            <a:off x="253216" y="365919"/>
            <a:ext cx="2342271" cy="15594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6290" r="54074"/>
          <a:stretch/>
        </p:blipFill>
        <p:spPr>
          <a:xfrm>
            <a:off x="2099602" y="1784679"/>
            <a:ext cx="2138289" cy="15594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1998" r="27461"/>
          <a:stretch/>
        </p:blipFill>
        <p:spPr>
          <a:xfrm>
            <a:off x="4237891" y="3344116"/>
            <a:ext cx="2236763" cy="15594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76285"/>
          <a:stretch/>
        </p:blipFill>
        <p:spPr>
          <a:xfrm>
            <a:off x="6372664" y="4799160"/>
            <a:ext cx="2582430" cy="155943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1111348" y="1939424"/>
            <a:ext cx="815926" cy="639041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140611" y="3492906"/>
            <a:ext cx="815926" cy="639041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329895" y="4992033"/>
            <a:ext cx="815926" cy="639041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60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487"/>
            <a:ext cx="8229600" cy="1143000"/>
          </a:xfrm>
        </p:spPr>
        <p:txBody>
          <a:bodyPr/>
          <a:lstStyle/>
          <a:p>
            <a:r>
              <a:rPr lang="en-US" sz="3200" b="1" dirty="0" smtClean="0"/>
              <a:t>Which one is sample and population?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8487"/>
            <a:ext cx="9172396" cy="517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16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151" y="719138"/>
            <a:ext cx="8631799" cy="3087687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1200"/>
              </a:spcAft>
              <a:defRPr/>
            </a:pPr>
            <a:r>
              <a:rPr lang="en-US" sz="3600" b="1" dirty="0" smtClean="0">
                <a:ea typeface="+mn-ea"/>
              </a:rPr>
              <a:t>Unbiased sample:  </a:t>
            </a:r>
            <a:r>
              <a:rPr lang="en-US" sz="3600" dirty="0" smtClean="0">
                <a:ea typeface="+mn-ea"/>
              </a:rPr>
              <a:t>A sample that is selected so that it is representative of the entire population.</a:t>
            </a:r>
          </a:p>
          <a:p>
            <a:pPr lvl="1" eaLnBrk="1" fontAlgn="auto" hangingPunct="1">
              <a:spcAft>
                <a:spcPts val="1200"/>
              </a:spcAft>
              <a:buFont typeface="Calibri" panose="020F0502020204030204" pitchFamily="34" charset="0"/>
              <a:buChar char="-"/>
              <a:defRPr/>
            </a:pPr>
            <a:r>
              <a:rPr lang="en-US" sz="3600" dirty="0" smtClean="0">
                <a:ea typeface="+mn-ea"/>
              </a:rPr>
              <a:t>An unbiased sample is selected at random and is large enough to provide accurate data.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26610" y="3989387"/>
            <a:ext cx="8804666" cy="217226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3600" b="1" dirty="0" smtClean="0">
                <a:ea typeface="+mn-ea"/>
              </a:rPr>
              <a:t>Biased sample:  </a:t>
            </a:r>
            <a:r>
              <a:rPr lang="en-US" sz="3600" dirty="0" smtClean="0">
                <a:ea typeface="+mn-ea"/>
              </a:rPr>
              <a:t>A sample drawn in such a way that one or more parts of the population are favored over others.</a:t>
            </a:r>
            <a:endParaRPr lang="en-US" sz="3600" dirty="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248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2657817"/>
            <a:ext cx="8229600" cy="38052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What is the population?</a:t>
            </a:r>
          </a:p>
          <a:p>
            <a:pPr lvl="1" eaLnBrk="1" fontAlgn="auto" hangingPunct="1">
              <a:spcAft>
                <a:spcPts val="1200"/>
              </a:spcAft>
              <a:buFont typeface="Arial"/>
              <a:buChar char="–"/>
              <a:defRPr/>
            </a:pPr>
            <a:r>
              <a:rPr lang="en-US" dirty="0" smtClean="0">
                <a:solidFill>
                  <a:srgbClr val="FF0000"/>
                </a:solidFill>
                <a:ea typeface="+mn-ea"/>
              </a:rPr>
              <a:t>All students in the school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What is the sample?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solidFill>
                  <a:srgbClr val="FF0000"/>
                </a:solidFill>
                <a:ea typeface="+mn-ea"/>
              </a:rPr>
              <a:t>Students in the seventh grade </a:t>
            </a:r>
            <a:r>
              <a:rPr lang="en-US" dirty="0" smtClean="0">
                <a:solidFill>
                  <a:srgbClr val="FF0000"/>
                </a:solidFill>
                <a:ea typeface="+mn-ea"/>
              </a:rPr>
              <a:t>advisory that </a:t>
            </a:r>
            <a:r>
              <a:rPr lang="en-US" dirty="0" smtClean="0">
                <a:solidFill>
                  <a:srgbClr val="FF0000"/>
                </a:solidFill>
                <a:ea typeface="+mn-ea"/>
              </a:rPr>
              <a:t>was surveyed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Biased or unbiased?</a:t>
            </a:r>
            <a:endParaRPr lang="en-US" dirty="0"/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solidFill>
                  <a:srgbClr val="FF0000"/>
                </a:solidFill>
              </a:rPr>
              <a:t>Biased.  One class of 7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 graders does not accurately represent all students in the school.</a:t>
            </a:r>
            <a:endParaRPr lang="en-US" dirty="0">
              <a:solidFill>
                <a:srgbClr val="FF0000"/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endParaRPr lang="en-US" dirty="0" smtClean="0">
              <a:ea typeface="+mn-ea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850" y="219075"/>
            <a:ext cx="3579813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1"/>
          <p:cNvSpPr>
            <a:spLocks noChangeArrowheads="1"/>
          </p:cNvSpPr>
          <p:nvPr/>
        </p:nvSpPr>
        <p:spPr bwMode="auto">
          <a:xfrm>
            <a:off x="241299" y="204788"/>
            <a:ext cx="5062221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3000" b="1" u="sng" dirty="0"/>
              <a:t>Example 1:   </a:t>
            </a:r>
            <a:r>
              <a:rPr lang="en-US" altLang="fr-FR" sz="3000" dirty="0"/>
              <a:t>A 7</a:t>
            </a:r>
            <a:r>
              <a:rPr lang="en-US" altLang="fr-FR" sz="3000" baseline="30000" dirty="0"/>
              <a:t>th</a:t>
            </a:r>
            <a:r>
              <a:rPr lang="en-US" altLang="fr-FR" sz="3000" dirty="0"/>
              <a:t> grade </a:t>
            </a:r>
            <a:r>
              <a:rPr lang="en-US" altLang="fr-FR" sz="3000" dirty="0" smtClean="0"/>
              <a:t>advisory </a:t>
            </a:r>
            <a:r>
              <a:rPr lang="en-US" altLang="fr-FR" sz="3000" dirty="0"/>
              <a:t>was surveyed to determine how many texts students at </a:t>
            </a:r>
            <a:r>
              <a:rPr lang="en-US" altLang="fr-FR" sz="3000" dirty="0" smtClean="0"/>
              <a:t>Marston Middle School </a:t>
            </a:r>
            <a:r>
              <a:rPr lang="en-US" altLang="fr-FR" sz="3000" dirty="0"/>
              <a:t>send each day.</a:t>
            </a:r>
          </a:p>
        </p:txBody>
      </p:sp>
    </p:spTree>
    <p:extLst>
      <p:ext uri="{BB962C8B-B14F-4D97-AF65-F5344CB8AC3E}">
        <p14:creationId xmlns:p14="http://schemas.microsoft.com/office/powerpoint/2010/main" val="84582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175" y="401638"/>
            <a:ext cx="8675810" cy="5849937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fr-FR" b="1" u="sng" dirty="0" smtClean="0"/>
              <a:t>Example 2:  </a:t>
            </a:r>
            <a:r>
              <a:rPr lang="en-US" altLang="fr-FR" dirty="0" smtClean="0"/>
              <a:t>To track migration patterns of a particular species of bird, scientists randomly tag, release, and track 50 birds of that species.</a:t>
            </a:r>
          </a:p>
          <a:p>
            <a:pPr lvl="1" eaLnBrk="1" hangingPunct="1"/>
            <a:r>
              <a:rPr lang="en-US" altLang="fr-FR" dirty="0" smtClean="0"/>
              <a:t>What is the population?</a:t>
            </a:r>
          </a:p>
          <a:p>
            <a:pPr lvl="2" eaLnBrk="1" hangingPunct="1"/>
            <a:r>
              <a:rPr lang="en-US" altLang="fr-FR" dirty="0" smtClean="0">
                <a:solidFill>
                  <a:srgbClr val="FF0000"/>
                </a:solidFill>
              </a:rPr>
              <a:t>The species of bird being studied</a:t>
            </a:r>
          </a:p>
          <a:p>
            <a:pPr lvl="1" eaLnBrk="1" hangingPunct="1"/>
            <a:r>
              <a:rPr lang="en-US" altLang="fr-FR" dirty="0" smtClean="0"/>
              <a:t>What is the sample?</a:t>
            </a:r>
          </a:p>
          <a:p>
            <a:pPr lvl="2" eaLnBrk="1" hangingPunct="1"/>
            <a:r>
              <a:rPr lang="en-US" altLang="fr-FR" dirty="0" smtClean="0">
                <a:solidFill>
                  <a:srgbClr val="FF0000"/>
                </a:solidFill>
              </a:rPr>
              <a:t>The 50 birds that the scientists tagged</a:t>
            </a:r>
          </a:p>
          <a:p>
            <a:pPr lvl="2" eaLnBrk="1" hangingPunct="1"/>
            <a:r>
              <a:rPr lang="en-US" altLang="fr-FR" dirty="0" smtClean="0">
                <a:solidFill>
                  <a:srgbClr val="FF0000"/>
                </a:solidFill>
              </a:rPr>
              <a:t>Tagged birds are specially marked birds that are tracked.  Scientists use the data on these birds to </a:t>
            </a:r>
            <a:br>
              <a:rPr lang="en-US" altLang="fr-FR" dirty="0" smtClean="0">
                <a:solidFill>
                  <a:srgbClr val="FF0000"/>
                </a:solidFill>
              </a:rPr>
            </a:br>
            <a:r>
              <a:rPr lang="en-US" altLang="fr-FR" dirty="0" smtClean="0">
                <a:solidFill>
                  <a:srgbClr val="FF0000"/>
                </a:solidFill>
              </a:rPr>
              <a:t>make generalizations about an entire bird species.</a:t>
            </a:r>
          </a:p>
          <a:p>
            <a:pPr lvl="1" eaLnBrk="1" hangingPunct="1"/>
            <a:r>
              <a:rPr lang="en-US" altLang="fr-FR" dirty="0" smtClean="0"/>
              <a:t>Biased or unbiased?</a:t>
            </a:r>
          </a:p>
          <a:p>
            <a:pPr lvl="2" eaLnBrk="1" hangingPunct="1"/>
            <a:r>
              <a:rPr lang="en-US" altLang="fr-FR" dirty="0" smtClean="0">
                <a:solidFill>
                  <a:srgbClr val="FF0000"/>
                </a:solidFill>
              </a:rPr>
              <a:t>Unbiased. The birds tagged were randomly </a:t>
            </a:r>
            <a:br>
              <a:rPr lang="en-US" altLang="fr-FR" dirty="0" smtClean="0">
                <a:solidFill>
                  <a:srgbClr val="FF0000"/>
                </a:solidFill>
              </a:rPr>
            </a:br>
            <a:r>
              <a:rPr lang="en-US" altLang="fr-FR" dirty="0" smtClean="0">
                <a:solidFill>
                  <a:srgbClr val="FF0000"/>
                </a:solidFill>
              </a:rPr>
              <a:t>selected. </a:t>
            </a:r>
          </a:p>
          <a:p>
            <a:pPr lvl="2" eaLnBrk="1" hangingPunct="1"/>
            <a:endParaRPr lang="en-US" altLang="fr-FR" dirty="0" smtClean="0"/>
          </a:p>
        </p:txBody>
      </p:sp>
      <p:pic>
        <p:nvPicPr>
          <p:cNvPr id="1024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113" y="4284663"/>
            <a:ext cx="2192337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302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04800" y="738188"/>
            <a:ext cx="8229600" cy="4525962"/>
          </a:xfrm>
        </p:spPr>
        <p:txBody>
          <a:bodyPr/>
          <a:lstStyle/>
          <a:p>
            <a:pPr marL="0" indent="0" eaLnBrk="1" hangingPunct="1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altLang="fr-FR" sz="2800" b="1" u="sng" dirty="0" smtClean="0"/>
              <a:t>Example 3:  </a:t>
            </a:r>
            <a:r>
              <a:rPr lang="en-US" altLang="fr-FR" sz="2800" b="1" dirty="0" smtClean="0"/>
              <a:t>If you were taking a survey </a:t>
            </a:r>
            <a:br>
              <a:rPr lang="en-US" altLang="fr-FR" sz="2800" b="1" dirty="0" smtClean="0"/>
            </a:br>
            <a:r>
              <a:rPr lang="en-US" altLang="fr-FR" sz="2800" b="1" dirty="0" smtClean="0"/>
              <a:t>of the different colors of leaves seen in September, which of the following would be an unbiased sample?</a:t>
            </a:r>
          </a:p>
          <a:p>
            <a:pPr marL="971550" lvl="1" indent="-514350" eaLnBrk="1" hangingPunct="1">
              <a:spcBef>
                <a:spcPct val="0"/>
              </a:spcBef>
              <a:spcAft>
                <a:spcPts val="4200"/>
              </a:spcAft>
              <a:buFont typeface="Calibri" panose="020F0502020204030204" pitchFamily="34" charset="0"/>
              <a:buAutoNum type="alphaLcPeriod"/>
            </a:pPr>
            <a:r>
              <a:rPr lang="en-US" altLang="fr-FR" sz="2400" dirty="0" smtClean="0"/>
              <a:t>100 fallen leaves collected from the ground </a:t>
            </a:r>
          </a:p>
          <a:p>
            <a:pPr marL="971550" lvl="1" indent="-514350" eaLnBrk="1" hangingPunct="1">
              <a:spcBef>
                <a:spcPct val="0"/>
              </a:spcBef>
              <a:spcAft>
                <a:spcPts val="4200"/>
              </a:spcAft>
              <a:buFont typeface="Calibri" panose="020F0502020204030204" pitchFamily="34" charset="0"/>
              <a:buAutoNum type="alphaLcPeriod"/>
            </a:pPr>
            <a:r>
              <a:rPr lang="en-US" altLang="fr-FR" sz="2400" dirty="0" smtClean="0"/>
              <a:t>100 leaves on tree branches</a:t>
            </a:r>
          </a:p>
          <a:p>
            <a:pPr marL="971550" lvl="1" indent="-514350" eaLnBrk="1" hangingPunct="1">
              <a:spcBef>
                <a:spcPct val="0"/>
              </a:spcBef>
              <a:spcAft>
                <a:spcPts val="5400"/>
              </a:spcAft>
              <a:buFont typeface="Calibri" panose="020F0502020204030204" pitchFamily="34" charset="0"/>
              <a:buAutoNum type="alphaLcPeriod"/>
            </a:pPr>
            <a:r>
              <a:rPr lang="en-US" altLang="fr-FR" sz="2400" dirty="0" smtClean="0"/>
              <a:t>50 fallen leaves and 50 leaves on branches </a:t>
            </a:r>
          </a:p>
          <a:p>
            <a:pPr marL="971550" lvl="1" indent="-514350" eaLnBrk="1" hangingPunct="1">
              <a:spcBef>
                <a:spcPct val="0"/>
              </a:spcBef>
              <a:spcAft>
                <a:spcPts val="4800"/>
              </a:spcAft>
              <a:buFont typeface="Calibri" panose="020F0502020204030204" pitchFamily="34" charset="0"/>
              <a:buAutoNum type="alphaLcPeriod"/>
            </a:pPr>
            <a:r>
              <a:rPr lang="en-US" altLang="fr-FR" sz="2400" dirty="0" smtClean="0"/>
              <a:t>50 fallen oak leaves, 50 oak leaves on branches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36688" y="2989263"/>
            <a:ext cx="6291262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2000">
                <a:solidFill>
                  <a:srgbClr val="FF0000"/>
                </a:solidFill>
              </a:rPr>
              <a:t>Biased:  The same color of leaves might fall first.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36688" y="4779963"/>
            <a:ext cx="7531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2000">
                <a:solidFill>
                  <a:srgbClr val="FF0000"/>
                </a:solidFill>
              </a:rPr>
              <a:t>Unbiased:  This gives a mix of leaves that have and have not fallen, and it doesn’t specify a certain type of tree.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52563" y="5924550"/>
            <a:ext cx="69675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2000">
                <a:solidFill>
                  <a:srgbClr val="FF0000"/>
                </a:solidFill>
              </a:rPr>
              <a:t>Biased:  This only looks at oak leaves, which may not represent all trees in the area.</a:t>
            </a:r>
          </a:p>
        </p:txBody>
      </p:sp>
      <p:pic>
        <p:nvPicPr>
          <p:cNvPr id="11271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688" y="152400"/>
            <a:ext cx="199866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22300" y="4524375"/>
            <a:ext cx="558800" cy="369888"/>
          </a:xfrm>
          <a:prstGeom prst="ellipse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436688" y="3935413"/>
            <a:ext cx="6291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2000" dirty="0">
                <a:solidFill>
                  <a:srgbClr val="FF0000"/>
                </a:solidFill>
              </a:rPr>
              <a:t>Biased:  The same color of leaves will come off the tree.</a:t>
            </a:r>
          </a:p>
        </p:txBody>
      </p:sp>
    </p:spTree>
    <p:extLst>
      <p:ext uri="{BB962C8B-B14F-4D97-AF65-F5344CB8AC3E}">
        <p14:creationId xmlns:p14="http://schemas.microsoft.com/office/powerpoint/2010/main" val="268414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 animBg="1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2700997" y="228600"/>
            <a:ext cx="6443003" cy="1766888"/>
          </a:xfrm>
        </p:spPr>
        <p:txBody>
          <a:bodyPr/>
          <a:lstStyle/>
          <a:p>
            <a:pPr marL="0" indent="0" eaLnBrk="1" hangingPunct="1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altLang="fr-FR" sz="2800" b="1" dirty="0" smtClean="0"/>
              <a:t>Example 4:  </a:t>
            </a:r>
            <a:r>
              <a:rPr lang="en-US" altLang="fr-FR" sz="2800" dirty="0" smtClean="0"/>
              <a:t>You want to estimate the number of 7</a:t>
            </a:r>
            <a:r>
              <a:rPr lang="en-US" altLang="fr-FR" sz="2800" baseline="30000" dirty="0" smtClean="0"/>
              <a:t>th</a:t>
            </a:r>
            <a:r>
              <a:rPr lang="en-US" altLang="fr-FR" sz="2800" dirty="0" smtClean="0"/>
              <a:t> grade students that walk home right after school in the spring time.  Which sample is unbiased?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200025" y="2178050"/>
            <a:ext cx="9759950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971550" indent="-5143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2573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1" eaLnBrk="1" hangingPunct="1"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AutoNum type="alphaLcPeriod"/>
            </a:pPr>
            <a:r>
              <a:rPr lang="en-US" altLang="fr-FR" sz="2400" dirty="0"/>
              <a:t>Three 7</a:t>
            </a:r>
            <a:r>
              <a:rPr lang="en-US" altLang="fr-FR" sz="2400" baseline="30000" dirty="0"/>
              <a:t>th</a:t>
            </a:r>
            <a:r>
              <a:rPr lang="en-US" altLang="fr-FR" sz="2400" dirty="0"/>
              <a:t> grade students randomly selected in the hallway before homeroom</a:t>
            </a:r>
          </a:p>
          <a:p>
            <a:pPr lvl="2"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fr-FR" dirty="0">
                <a:solidFill>
                  <a:srgbClr val="FF0000"/>
                </a:solidFill>
              </a:rPr>
              <a:t>Biased: The sample is too small to make an accurate conclusion.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AutoNum type="alphaLcPeriod"/>
            </a:pPr>
            <a:r>
              <a:rPr lang="en-US" altLang="fr-FR" sz="2400" dirty="0"/>
              <a:t>7</a:t>
            </a:r>
            <a:r>
              <a:rPr lang="en-US" altLang="fr-FR" sz="2400" baseline="30000" dirty="0"/>
              <a:t>th</a:t>
            </a:r>
            <a:r>
              <a:rPr lang="en-US" altLang="fr-FR" sz="2400" dirty="0"/>
              <a:t> grade members of the Modified Track Team </a:t>
            </a:r>
          </a:p>
          <a:p>
            <a:pPr lvl="2"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fr-FR" dirty="0">
                <a:solidFill>
                  <a:srgbClr val="FF0000"/>
                </a:solidFill>
              </a:rPr>
              <a:t>Biased:  they stay after school for practice in the spring</a:t>
            </a:r>
            <a:endParaRPr lang="en-US" altLang="fr-FR" dirty="0"/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AutoNum type="alphaLcPeriod" startAt="3"/>
            </a:pPr>
            <a:r>
              <a:rPr lang="en-US" altLang="fr-FR" sz="2400" dirty="0"/>
              <a:t>Every fifth 7</a:t>
            </a:r>
            <a:r>
              <a:rPr lang="en-US" altLang="fr-FR" sz="2400" baseline="30000" dirty="0"/>
              <a:t>th</a:t>
            </a:r>
            <a:r>
              <a:rPr lang="en-US" altLang="fr-FR" sz="2400" dirty="0"/>
              <a:t> grader walking down the sidewalk after school</a:t>
            </a:r>
          </a:p>
          <a:p>
            <a:pPr lvl="2"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fr-FR" dirty="0">
                <a:solidFill>
                  <a:srgbClr val="FF0000"/>
                </a:solidFill>
              </a:rPr>
              <a:t>Biased:  they are already walking home when surveyed</a:t>
            </a:r>
            <a:endParaRPr lang="en-US" altLang="fr-FR" dirty="0"/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AutoNum type="alphaLcPeriod" startAt="3"/>
            </a:pPr>
            <a:r>
              <a:rPr lang="en-US" altLang="fr-FR" sz="2400" dirty="0"/>
              <a:t>Every fifth student from an alphabetical list of the 7</a:t>
            </a:r>
            <a:r>
              <a:rPr lang="en-US" altLang="fr-FR" sz="2400" baseline="30000" dirty="0"/>
              <a:t>th</a:t>
            </a:r>
            <a:r>
              <a:rPr lang="en-US" altLang="fr-FR" sz="2400" dirty="0"/>
              <a:t> graders</a:t>
            </a:r>
          </a:p>
          <a:p>
            <a:pPr lvl="2"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fr-FR" dirty="0">
                <a:solidFill>
                  <a:srgbClr val="FF0000"/>
                </a:solidFill>
              </a:rPr>
              <a:t>Unbiased:  represents the population of 7</a:t>
            </a:r>
            <a:r>
              <a:rPr lang="en-US" altLang="fr-FR" baseline="30000" dirty="0">
                <a:solidFill>
                  <a:srgbClr val="FF0000"/>
                </a:solidFill>
              </a:rPr>
              <a:t>th</a:t>
            </a:r>
            <a:r>
              <a:rPr lang="en-US" altLang="fr-FR" dirty="0">
                <a:solidFill>
                  <a:srgbClr val="FF0000"/>
                </a:solidFill>
              </a:rPr>
              <a:t> graders, selected randomly, and large enough sample to provide accurate data</a:t>
            </a:r>
            <a:endParaRPr lang="en-US" altLang="fr-FR" dirty="0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139700" y="5503863"/>
            <a:ext cx="558800" cy="369887"/>
          </a:xfrm>
          <a:prstGeom prst="ellipse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2293" name="Picture 6" descr="C:\Users\Lucy\AppData\Local\Microsoft\Windows\Temporary Internet Files\Content.IE5\QIJHALSE\MC90021522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28600"/>
            <a:ext cx="2122488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073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842" y="2403359"/>
            <a:ext cx="8860866" cy="32635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You randomly choose a marble.</a:t>
            </a:r>
          </a:p>
          <a:p>
            <a:pPr marL="385763" indent="-385763">
              <a:buAutoNum type="arabicPeriod"/>
            </a:pPr>
            <a:r>
              <a:rPr lang="en-US" dirty="0"/>
              <a:t>How many possible outcomes are there?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8 possible outcomes</a:t>
            </a:r>
          </a:p>
          <a:p>
            <a:pPr marL="385763" indent="-385763">
              <a:buAutoNum type="arabicPeriod"/>
            </a:pPr>
            <a:r>
              <a:rPr lang="en-US" dirty="0"/>
              <a:t>In how many ways can </a:t>
            </a:r>
            <a:r>
              <a:rPr lang="en-US" i="1" dirty="0"/>
              <a:t>choosing blue </a:t>
            </a:r>
            <a:r>
              <a:rPr lang="en-US" dirty="0"/>
              <a:t>occur?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2 ways to choose blue</a:t>
            </a:r>
          </a:p>
          <a:p>
            <a:pPr marL="385763" indent="-385763">
              <a:buAutoNum type="arabicPeriod"/>
            </a:pPr>
            <a:r>
              <a:rPr lang="en-US" dirty="0"/>
              <a:t>In how many ways can </a:t>
            </a:r>
            <a:r>
              <a:rPr lang="en-US" i="1" dirty="0"/>
              <a:t>choosing </a:t>
            </a:r>
            <a:r>
              <a:rPr lang="en-US" b="1" i="1" u="sng" dirty="0"/>
              <a:t>not yellow </a:t>
            </a:r>
            <a:r>
              <a:rPr lang="en-US" dirty="0"/>
              <a:t>occur?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5 ways to choose not yellow</a:t>
            </a:r>
          </a:p>
          <a:p>
            <a:pPr marL="385763" indent="-385763">
              <a:buAutoNum type="arabicPeriod"/>
            </a:pPr>
            <a:r>
              <a:rPr lang="en-US" dirty="0"/>
              <a:t>What are the favorable outcomes of choosing </a:t>
            </a:r>
            <a:r>
              <a:rPr lang="en-US" b="1" u="sng" dirty="0"/>
              <a:t>not yellow</a:t>
            </a:r>
            <a:r>
              <a:rPr lang="en-US" dirty="0"/>
              <a:t>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Blue, blue, green, red, purple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1456" b="38801"/>
          <a:stretch/>
        </p:blipFill>
        <p:spPr>
          <a:xfrm>
            <a:off x="3759140" y="33068"/>
            <a:ext cx="4772025" cy="174830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</p:spPr>
        <p:txBody>
          <a:bodyPr>
            <a:normAutofit/>
          </a:bodyPr>
          <a:lstStyle/>
          <a:p>
            <a:r>
              <a:rPr lang="en-US" sz="4500" b="1" dirty="0"/>
              <a:t>Marble Problem</a:t>
            </a:r>
          </a:p>
        </p:txBody>
      </p:sp>
    </p:spTree>
    <p:extLst>
      <p:ext uri="{BB962C8B-B14F-4D97-AF65-F5344CB8AC3E}">
        <p14:creationId xmlns:p14="http://schemas.microsoft.com/office/powerpoint/2010/main" val="116401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/>
              <a:t>Random Sample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45" y="1600200"/>
            <a:ext cx="8848578" cy="4525963"/>
          </a:xfrm>
        </p:spPr>
        <p:txBody>
          <a:bodyPr/>
          <a:lstStyle/>
          <a:p>
            <a:r>
              <a:rPr lang="en-US" sz="3600" dirty="0" smtClean="0"/>
              <a:t>In a random sample, every member of the population has an equal chance of being chosen. There won’t be a biased view. </a:t>
            </a:r>
          </a:p>
          <a:p>
            <a:r>
              <a:rPr lang="en-US" sz="3600" dirty="0" smtClean="0"/>
              <a:t>When a sample is selected at </a:t>
            </a:r>
            <a:r>
              <a:rPr lang="en-US" sz="3600" b="1" u="sng" dirty="0" smtClean="0">
                <a:solidFill>
                  <a:srgbClr val="FF0000"/>
                </a:solidFill>
              </a:rPr>
              <a:t>random</a:t>
            </a:r>
            <a:r>
              <a:rPr lang="en-US" sz="3600" dirty="0" smtClean="0"/>
              <a:t>, each member of the population is </a:t>
            </a:r>
            <a:r>
              <a:rPr lang="en-US" sz="3600" b="1" u="sng" dirty="0" smtClean="0">
                <a:solidFill>
                  <a:srgbClr val="FF0000"/>
                </a:solidFill>
              </a:rPr>
              <a:t>equally </a:t>
            </a:r>
            <a:r>
              <a:rPr lang="en-US" sz="3600" b="1" u="sng" smtClean="0">
                <a:solidFill>
                  <a:srgbClr val="FF0000"/>
                </a:solidFill>
              </a:rPr>
              <a:t>likely to be </a:t>
            </a:r>
            <a:r>
              <a:rPr lang="en-US" sz="3600" b="1" u="sng" dirty="0" smtClean="0">
                <a:solidFill>
                  <a:srgbClr val="FF0000"/>
                </a:solidFill>
              </a:rPr>
              <a:t>selected.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4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Representative Sample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smtClean="0"/>
              <a:t>The representative sample posses the characteristics of the members of the population. A representative sample of the students in your school, for example, would include students from all grades.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0763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/>
              <a:t>Inference 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800" dirty="0" smtClean="0"/>
              <a:t>An inference is an estimate or prediction about the population that is based on a sample.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256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29400" y="5486400"/>
            <a:ext cx="2514600" cy="51435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00100" y="857250"/>
          <a:ext cx="7391400" cy="822960"/>
        </p:xfrm>
        <a:graphic>
          <a:graphicData uri="http://schemas.openxmlformats.org/drawingml/2006/table">
            <a:tbl>
              <a:tblPr/>
              <a:tblGrid>
                <a:gridCol w="7391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4800" b="1" i="1" dirty="0">
                          <a:solidFill>
                            <a:srgbClr val="760096"/>
                          </a:solidFill>
                          <a:latin typeface="Comic Sans MS"/>
                        </a:rPr>
                        <a:t>Predicting Proportion: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28700" y="2171700"/>
          <a:ext cx="2476500" cy="487680"/>
        </p:xfrm>
        <a:graphic>
          <a:graphicData uri="http://schemas.openxmlformats.org/drawingml/2006/table">
            <a:tbl>
              <a:tblPr/>
              <a:tblGrid>
                <a:gridCol w="2476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600" b="1" i="1" dirty="0">
                          <a:solidFill>
                            <a:srgbClr val="760096"/>
                          </a:solidFill>
                          <a:latin typeface="Comic Sans MS"/>
                        </a:rPr>
                        <a:t>sample piece </a:t>
                      </a:r>
                      <a:endParaRPr lang="en-US" sz="3600" b="1" i="1" dirty="0">
                        <a:solidFill>
                          <a:srgbClr val="760096"/>
                        </a:solidFill>
                        <a:latin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028700" y="2971800"/>
          <a:ext cx="2247900" cy="487680"/>
        </p:xfrm>
        <a:graphic>
          <a:graphicData uri="http://schemas.openxmlformats.org/drawingml/2006/table">
            <a:tbl>
              <a:tblPr/>
              <a:tblGrid>
                <a:gridCol w="2247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600" b="1" i="1" dirty="0">
                          <a:solidFill>
                            <a:srgbClr val="760096"/>
                          </a:solidFill>
                          <a:latin typeface="Comic Sans MS"/>
                        </a:rPr>
                        <a:t>sample size 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572000" y="2057400"/>
          <a:ext cx="2590800" cy="640080"/>
        </p:xfrm>
        <a:graphic>
          <a:graphicData uri="http://schemas.openxmlformats.org/drawingml/2006/table">
            <a:tbl>
              <a:tblPr/>
              <a:tblGrid>
                <a:gridCol w="2590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3600" b="1" i="1" dirty="0">
                          <a:solidFill>
                            <a:srgbClr val="760096"/>
                          </a:solidFill>
                          <a:latin typeface="Comic Sans MS"/>
                        </a:rPr>
                        <a:t>x </a:t>
                      </a:r>
                      <a:r>
                        <a:rPr lang="en-US" sz="2400" b="1" i="1" dirty="0">
                          <a:solidFill>
                            <a:srgbClr val="760096"/>
                          </a:solidFill>
                          <a:latin typeface="Comic Sans MS"/>
                        </a:rPr>
                        <a:t>(prediction) 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457700" y="2971800"/>
          <a:ext cx="2819400" cy="457200"/>
        </p:xfrm>
        <a:graphic>
          <a:graphicData uri="http://schemas.openxmlformats.org/drawingml/2006/table">
            <a:tbl>
              <a:tblPr/>
              <a:tblGrid>
                <a:gridCol w="2819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b="1" i="1" dirty="0">
                          <a:solidFill>
                            <a:srgbClr val="760096"/>
                          </a:solidFill>
                          <a:latin typeface="Comic Sans MS"/>
                        </a:rPr>
                        <a:t>entire population 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685800" y="2857500"/>
            <a:ext cx="25146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457700" y="2857500"/>
            <a:ext cx="26289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543300" y="2743200"/>
            <a:ext cx="3429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543300" y="2971800"/>
            <a:ext cx="3429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68060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29400" y="5486400"/>
            <a:ext cx="2514600" cy="51435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14300" y="1314450"/>
          <a:ext cx="8915400" cy="2225040"/>
        </p:xfrm>
        <a:graphic>
          <a:graphicData uri="http://schemas.openxmlformats.org/drawingml/2006/table">
            <a:tbl>
              <a:tblPr/>
              <a:tblGrid>
                <a:gridCol w="8915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171700">
                <a:tc>
                  <a:txBody>
                    <a:bodyPr/>
                    <a:lstStyle/>
                    <a:p>
                      <a:r>
                        <a:rPr lang="en-US" sz="2800" b="1" i="1" u="sng" dirty="0" smtClean="0">
                          <a:solidFill>
                            <a:srgbClr val="000096"/>
                          </a:solidFill>
                          <a:latin typeface="Comic Sans MS"/>
                        </a:rPr>
                        <a:t>Example 1: </a:t>
                      </a:r>
                    </a:p>
                    <a:p>
                      <a:r>
                        <a:rPr lang="en-US" sz="2800" b="1" i="1" dirty="0" smtClean="0">
                          <a:solidFill>
                            <a:srgbClr val="000096"/>
                          </a:solidFill>
                          <a:latin typeface="Comic Sans MS"/>
                        </a:rPr>
                        <a:t>A </a:t>
                      </a:r>
                      <a:r>
                        <a:rPr lang="en-US" sz="2800" b="1" i="1" dirty="0">
                          <a:solidFill>
                            <a:srgbClr val="000096"/>
                          </a:solidFill>
                          <a:latin typeface="Comic Sans MS"/>
                        </a:rPr>
                        <a:t>university has 30,600 students. In a random sample of 240 students, 20 speak 3 or more languages. Predict the number of students at the university that speak 3 or more languages.</a:t>
                      </a:r>
                      <a:endParaRPr lang="en-US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47754" y="5286375"/>
          <a:ext cx="6096000" cy="457200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b="1" i="1" dirty="0">
                          <a:solidFill>
                            <a:srgbClr val="000096"/>
                          </a:solidFill>
                          <a:latin typeface="Comic Sans MS"/>
                        </a:rPr>
                        <a:t>x = 2550 </a:t>
                      </a:r>
                      <a:r>
                        <a:rPr lang="en-US" sz="2400" b="1" i="1" dirty="0" smtClean="0">
                          <a:solidFill>
                            <a:srgbClr val="000096"/>
                          </a:solidFill>
                          <a:latin typeface="Comic Sans MS"/>
                        </a:rPr>
                        <a:t>students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864497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29400" y="5486400"/>
            <a:ext cx="2514600" cy="51435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>
              <a:solidFill>
                <a:schemeClr val="tx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14300" y="457200"/>
          <a:ext cx="8915400" cy="3916680"/>
        </p:xfrm>
        <a:graphic>
          <a:graphicData uri="http://schemas.openxmlformats.org/drawingml/2006/table">
            <a:tbl>
              <a:tblPr/>
              <a:tblGrid>
                <a:gridCol w="8915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16680">
                <a:tc>
                  <a:txBody>
                    <a:bodyPr/>
                    <a:lstStyle/>
                    <a:p>
                      <a:pPr algn="l"/>
                      <a:r>
                        <a:rPr lang="en-US" sz="2800" b="1" i="1" u="sng" dirty="0" smtClean="0">
                          <a:solidFill>
                            <a:srgbClr val="760096"/>
                          </a:solidFill>
                          <a:latin typeface="Comic Sans MS"/>
                        </a:rPr>
                        <a:t>Example 2: </a:t>
                      </a:r>
                    </a:p>
                    <a:p>
                      <a:pPr algn="l"/>
                      <a:r>
                        <a:rPr lang="en-US" sz="2800" b="1" i="1" dirty="0" smtClean="0">
                          <a:solidFill>
                            <a:srgbClr val="760096"/>
                          </a:solidFill>
                          <a:latin typeface="Comic Sans MS"/>
                        </a:rPr>
                        <a:t>There </a:t>
                      </a:r>
                      <a:r>
                        <a:rPr lang="en-US" sz="2800" b="1" i="1" dirty="0">
                          <a:solidFill>
                            <a:srgbClr val="760096"/>
                          </a:solidFill>
                          <a:latin typeface="Comic Sans MS"/>
                        </a:rPr>
                        <a:t>are 4500 elk located on a preserve in Colorado. A biologist thinks that the herd may be infected with parasite. She does a random sample of 50 elk. If she discovers that 8 of the sample is infected. Predict how many elk the biologist can expect to be infected.</a:t>
                      </a:r>
                      <a:endParaRPr lang="en-US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58544" y="5360670"/>
          <a:ext cx="6096000" cy="640080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3600" b="1" i="1" dirty="0">
                          <a:solidFill>
                            <a:srgbClr val="760096"/>
                          </a:solidFill>
                          <a:latin typeface="Comic Sans MS"/>
                        </a:rPr>
                        <a:t>720 elk are infected 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671137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29400" y="5486400"/>
            <a:ext cx="2514600" cy="51435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14300" y="0"/>
          <a:ext cx="8915400" cy="4366260"/>
        </p:xfrm>
        <a:graphic>
          <a:graphicData uri="http://schemas.openxmlformats.org/drawingml/2006/table">
            <a:tbl>
              <a:tblPr/>
              <a:tblGrid>
                <a:gridCol w="8915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366260">
                <a:tc>
                  <a:txBody>
                    <a:bodyPr/>
                    <a:lstStyle/>
                    <a:p>
                      <a:r>
                        <a:rPr lang="en-US" sz="2800" b="1" i="1" u="sng" dirty="0" smtClean="0">
                          <a:solidFill>
                            <a:srgbClr val="760096"/>
                          </a:solidFill>
                          <a:latin typeface="Comic Sans MS"/>
                        </a:rPr>
                        <a:t>Example</a:t>
                      </a:r>
                      <a:r>
                        <a:rPr lang="en-US" sz="2800" b="1" i="1" u="sng" baseline="0" dirty="0" smtClean="0">
                          <a:solidFill>
                            <a:srgbClr val="760096"/>
                          </a:solidFill>
                          <a:latin typeface="Comic Sans MS"/>
                        </a:rPr>
                        <a:t> 3:</a:t>
                      </a:r>
                    </a:p>
                    <a:p>
                      <a:r>
                        <a:rPr lang="en-US" sz="2800" b="1" i="1" dirty="0" smtClean="0">
                          <a:solidFill>
                            <a:srgbClr val="760096"/>
                          </a:solidFill>
                          <a:latin typeface="Comic Sans MS"/>
                        </a:rPr>
                        <a:t>A </a:t>
                      </a:r>
                      <a:r>
                        <a:rPr lang="en-US" sz="2800" b="1" i="1" dirty="0">
                          <a:solidFill>
                            <a:srgbClr val="760096"/>
                          </a:solidFill>
                          <a:latin typeface="Comic Sans MS"/>
                        </a:rPr>
                        <a:t>factory produces 150,000 light bulbs per day. The manager estimates that less than 1,000 defective bulbs are produced </a:t>
                      </a:r>
                      <a:r>
                        <a:rPr lang="en-US" sz="2800" b="1" i="1" dirty="0" smtClean="0">
                          <a:solidFill>
                            <a:srgbClr val="760096"/>
                          </a:solidFill>
                          <a:latin typeface="Comic Sans MS"/>
                        </a:rPr>
                        <a:t>each day. </a:t>
                      </a:r>
                      <a:r>
                        <a:rPr lang="en-US" sz="2800" b="1" i="1" dirty="0">
                          <a:solidFill>
                            <a:srgbClr val="760096"/>
                          </a:solidFill>
                          <a:latin typeface="Comic Sans MS"/>
                        </a:rPr>
                        <a:t>In a random sample of 250 </a:t>
                      </a:r>
                      <a:r>
                        <a:rPr lang="en-US" sz="2800" b="1" i="1" dirty="0" smtClean="0">
                          <a:solidFill>
                            <a:srgbClr val="760096"/>
                          </a:solidFill>
                          <a:latin typeface="Comic Sans MS"/>
                        </a:rPr>
                        <a:t>light bulbs, </a:t>
                      </a:r>
                      <a:r>
                        <a:rPr lang="en-US" sz="2800" b="1" i="1" dirty="0">
                          <a:solidFill>
                            <a:srgbClr val="760096"/>
                          </a:solidFill>
                          <a:latin typeface="Comic Sans MS"/>
                        </a:rPr>
                        <a:t>there are 2 defective bulbs. Determine if the manager's estimate is likely to be accurate. Explain.</a:t>
                      </a:r>
                      <a:r>
                        <a:rPr lang="en-US" sz="2800" b="1" i="1" dirty="0">
                          <a:solidFill>
                            <a:srgbClr val="760096"/>
                          </a:solidFill>
                          <a:latin typeface="Times New Roman,serif"/>
                        </a:rPr>
                        <a:t> </a:t>
                      </a:r>
                      <a:endParaRPr lang="en-US" sz="2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0" y="5074920"/>
          <a:ext cx="6096000" cy="822960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>
                          <a:solidFill>
                            <a:srgbClr val="760096"/>
                          </a:solidFill>
                          <a:latin typeface="Comic Sans MS"/>
                        </a:rPr>
                        <a:t>His estimate is incorrect. There are at least 1200 defective bulbs each day.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793042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29400" y="5486400"/>
            <a:ext cx="2514600" cy="51435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28600" y="1257300"/>
          <a:ext cx="8572500" cy="2651760"/>
        </p:xfrm>
        <a:graphic>
          <a:graphicData uri="http://schemas.openxmlformats.org/drawingml/2006/table">
            <a:tbl>
              <a:tblPr/>
              <a:tblGrid>
                <a:gridCol w="8572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800" b="1" i="1" u="sng" dirty="0" smtClean="0">
                          <a:solidFill>
                            <a:srgbClr val="760096"/>
                          </a:solidFill>
                          <a:latin typeface="Comic Sans MS"/>
                        </a:rPr>
                        <a:t>Example</a:t>
                      </a:r>
                      <a:r>
                        <a:rPr lang="en-US" sz="2800" b="1" i="1" u="sng" baseline="0" dirty="0" smtClean="0">
                          <a:solidFill>
                            <a:srgbClr val="760096"/>
                          </a:solidFill>
                          <a:latin typeface="Comic Sans MS"/>
                        </a:rPr>
                        <a:t> 4: </a:t>
                      </a:r>
                      <a:endParaRPr lang="en-US" sz="2800" b="1" i="1" u="sng" dirty="0" smtClean="0">
                        <a:solidFill>
                          <a:srgbClr val="760096"/>
                        </a:solidFill>
                        <a:latin typeface="Comic Sans MS"/>
                      </a:endParaRPr>
                    </a:p>
                    <a:p>
                      <a:pPr algn="l"/>
                      <a:r>
                        <a:rPr lang="en-US" sz="2800" b="1" i="1" dirty="0" smtClean="0">
                          <a:solidFill>
                            <a:srgbClr val="760096"/>
                          </a:solidFill>
                          <a:latin typeface="Comic Sans MS"/>
                        </a:rPr>
                        <a:t>A </a:t>
                      </a:r>
                      <a:r>
                        <a:rPr lang="en-US" sz="2800" b="1" i="1" dirty="0">
                          <a:solidFill>
                            <a:srgbClr val="760096"/>
                          </a:solidFill>
                          <a:latin typeface="Comic Sans MS"/>
                        </a:rPr>
                        <a:t>middle school has 2,500 students. Morgan interviewed 75 students about their library habits. She found that 45 of the students checked out a book weekly. Predict the number of students likely to check out books weekly.</a:t>
                      </a:r>
                      <a:endParaRPr lang="en-US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14300" y="5227320"/>
          <a:ext cx="6096000" cy="518160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800" b="1" i="1" dirty="0">
                          <a:solidFill>
                            <a:srgbClr val="760096"/>
                          </a:solidFill>
                          <a:latin typeface="Comic Sans MS"/>
                        </a:rPr>
                        <a:t>1500 students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230670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29400" y="5486400"/>
            <a:ext cx="2514600" cy="51435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0" y="1028700"/>
          <a:ext cx="9029700" cy="2651760"/>
        </p:xfrm>
        <a:graphic>
          <a:graphicData uri="http://schemas.openxmlformats.org/drawingml/2006/table">
            <a:tbl>
              <a:tblPr/>
              <a:tblGrid>
                <a:gridCol w="9029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800" b="1" i="1" u="sng" dirty="0" smtClean="0">
                          <a:solidFill>
                            <a:srgbClr val="760096"/>
                          </a:solidFill>
                          <a:latin typeface="Comic Sans MS"/>
                        </a:rPr>
                        <a:t>Example 5: </a:t>
                      </a:r>
                    </a:p>
                    <a:p>
                      <a:pPr algn="ctr"/>
                      <a:r>
                        <a:rPr lang="en-US" sz="2800" b="1" i="1" dirty="0" smtClean="0">
                          <a:solidFill>
                            <a:srgbClr val="760096"/>
                          </a:solidFill>
                          <a:latin typeface="Comic Sans MS"/>
                        </a:rPr>
                        <a:t>Zack </a:t>
                      </a:r>
                      <a:r>
                        <a:rPr lang="en-US" sz="2800" b="1" i="1" dirty="0">
                          <a:solidFill>
                            <a:srgbClr val="760096"/>
                          </a:solidFill>
                          <a:latin typeface="Comic Sans MS"/>
                        </a:rPr>
                        <a:t>chooses a random sample of 50 out of </a:t>
                      </a:r>
                      <a:r>
                        <a:rPr lang="en-US" sz="2800" b="1" i="1" dirty="0" smtClean="0">
                          <a:solidFill>
                            <a:srgbClr val="760096"/>
                          </a:solidFill>
                          <a:latin typeface="Comic Sans MS"/>
                        </a:rPr>
                        <a:t>400</a:t>
                      </a:r>
                      <a:r>
                        <a:rPr lang="en-US" sz="2800" b="1" i="1" baseline="0" dirty="0" smtClean="0">
                          <a:solidFill>
                            <a:srgbClr val="760096"/>
                          </a:solidFill>
                          <a:latin typeface="Comic Sans MS"/>
                        </a:rPr>
                        <a:t> </a:t>
                      </a:r>
                      <a:r>
                        <a:rPr lang="en-US" sz="2800" b="1" i="1" dirty="0" smtClean="0">
                          <a:solidFill>
                            <a:srgbClr val="760096"/>
                          </a:solidFill>
                          <a:latin typeface="Comic Sans MS"/>
                        </a:rPr>
                        <a:t>students</a:t>
                      </a:r>
                      <a:r>
                        <a:rPr lang="en-US" sz="2800" b="1" i="1" dirty="0">
                          <a:solidFill>
                            <a:srgbClr val="760096"/>
                          </a:solidFill>
                          <a:latin typeface="Comic Sans MS"/>
                        </a:rPr>
                        <a:t>. He finds that 7 of them have traveled to a </a:t>
                      </a:r>
                      <a:r>
                        <a:rPr lang="en-US" sz="2800" b="1" i="1" dirty="0" smtClean="0">
                          <a:solidFill>
                            <a:srgbClr val="760096"/>
                          </a:solidFill>
                          <a:latin typeface="Comic Sans MS"/>
                        </a:rPr>
                        <a:t>foreign </a:t>
                      </a:r>
                      <a:r>
                        <a:rPr lang="en-US" sz="2800" b="1" i="1" dirty="0">
                          <a:solidFill>
                            <a:srgbClr val="760096"/>
                          </a:solidFill>
                          <a:latin typeface="Comic Sans MS"/>
                        </a:rPr>
                        <a:t>country. Zack claims that more than 50 of the 400 students have traveled to a foreign country. Do </a:t>
                      </a:r>
                      <a:r>
                        <a:rPr lang="en-US" sz="2800" b="1" i="1" dirty="0" smtClean="0">
                          <a:solidFill>
                            <a:srgbClr val="760096"/>
                          </a:solidFill>
                          <a:latin typeface="Comic Sans MS"/>
                        </a:rPr>
                        <a:t>you </a:t>
                      </a:r>
                      <a:r>
                        <a:rPr lang="en-US" sz="2800" b="1" i="1" dirty="0">
                          <a:solidFill>
                            <a:srgbClr val="760096"/>
                          </a:solidFill>
                          <a:latin typeface="Comic Sans MS"/>
                        </a:rPr>
                        <a:t>agree with his answer? Explain. </a:t>
                      </a:r>
                      <a:endParaRPr lang="en-US" sz="2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14300" y="5486400"/>
          <a:ext cx="6096000" cy="457200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b="1" i="1" dirty="0">
                          <a:solidFill>
                            <a:srgbClr val="760096"/>
                          </a:solidFill>
                          <a:latin typeface="Comic Sans MS"/>
                        </a:rPr>
                        <a:t>Yes. 56 students have traveled.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636740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"/>
            <a:ext cx="8229600" cy="6321552"/>
          </a:xfrm>
        </p:spPr>
        <p:txBody>
          <a:bodyPr/>
          <a:lstStyle/>
          <a:p>
            <a:pPr marL="0" indent="0" algn="ctr">
              <a:buNone/>
            </a:pPr>
            <a:r>
              <a:rPr lang="en-US" sz="6600" b="1" dirty="0" smtClean="0"/>
              <a:t>Lesson 15. 2 Probability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 smtClean="0"/>
              <a:t>Students will be able to understand the concept of probability and the relationship between probability and likelihood. Students will be able to find the probabilities of events.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CCSS.7.SP.5 and CCSS.7.SP.7a</a:t>
            </a:r>
          </a:p>
          <a:p>
            <a:pPr marL="0" indent="0">
              <a:buNone/>
            </a:pPr>
            <a:r>
              <a:rPr lang="en-US" sz="2800" dirty="0" smtClean="0"/>
              <a:t>MP6 Attend to Precision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7624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Probability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2057400"/>
            <a:ext cx="8382000" cy="44164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4400" dirty="0" smtClean="0"/>
              <a:t>Probability is a measure of how likely an event is to occur.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/>
          </a:p>
          <a:p>
            <a:pPr lvl="1" eaLnBrk="1" hangingPunct="1">
              <a:lnSpc>
                <a:spcPct val="90000"/>
              </a:lnSpc>
            </a:pPr>
            <a:endParaRPr lang="en-US" altLang="en-US" dirty="0" smtClean="0"/>
          </a:p>
        </p:txBody>
      </p:sp>
      <p:pic>
        <p:nvPicPr>
          <p:cNvPr id="9220" name="Picture 4" descr="c:\Program Files\Microsoft Office\Clipart\standard\stddir1\bd05092_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190500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Probability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752600"/>
            <a:ext cx="7467600" cy="47212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600" dirty="0" smtClean="0"/>
              <a:t>Probabilities are written as: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600" dirty="0" smtClean="0"/>
              <a:t>Fractions from 0 to 1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600" dirty="0" smtClean="0"/>
              <a:t>Decimals from 0 to 1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600" dirty="0" smtClean="0"/>
              <a:t>Percents from 0% to 100%</a:t>
            </a:r>
          </a:p>
        </p:txBody>
      </p:sp>
      <p:pic>
        <p:nvPicPr>
          <p:cNvPr id="10244" name="Picture 4" descr="c:\Program Files\Microsoft Office\Clipart\standard\stddir1\bd05092_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04800"/>
            <a:ext cx="190500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Probability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2003426"/>
            <a:ext cx="8534400" cy="43402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If an event is CERTAIN to happen, then the probability of the event is 1 or 100%.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If an event will NEVER to happen, then the probability of the event is 0 or 0%.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If an event is just as EQUALLY LIKELY to happen as to not happen, then the probability of the event is ½, 0.5 or 50%.</a:t>
            </a:r>
          </a:p>
        </p:txBody>
      </p:sp>
      <p:pic>
        <p:nvPicPr>
          <p:cNvPr id="11268" name="Picture 4" descr="c:\Program Files\Microsoft Office\Clipart\standard\stddir1\bd05092_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8600"/>
            <a:ext cx="190500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utoUpdateAnimBg="0"/>
      <p:bldP spid="3174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Probability</a:t>
            </a:r>
          </a:p>
        </p:txBody>
      </p: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0" y="2286000"/>
            <a:ext cx="9144000" cy="2592388"/>
            <a:chOff x="0" y="3276600"/>
            <a:chExt cx="9144000" cy="2592526"/>
          </a:xfrm>
        </p:grpSpPr>
        <p:sp>
          <p:nvSpPr>
            <p:cNvPr id="12292" name="Text Box 11"/>
            <p:cNvSpPr txBox="1">
              <a:spLocks noChangeArrowheads="1"/>
            </p:cNvSpPr>
            <p:nvPr/>
          </p:nvSpPr>
          <p:spPr bwMode="auto">
            <a:xfrm>
              <a:off x="0" y="3276600"/>
              <a:ext cx="9144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 dirty="0" smtClean="0">
                  <a:latin typeface="Verdana" panose="020B0604030504040204" pitchFamily="34" charset="0"/>
                </a:rPr>
                <a:t> Impossible     </a:t>
              </a:r>
              <a:r>
                <a:rPr lang="en-US" altLang="en-US" sz="2000" b="1" dirty="0">
                  <a:latin typeface="Verdana" panose="020B0604030504040204" pitchFamily="34" charset="0"/>
                </a:rPr>
                <a:t>Unlikely    Equal Chances     Likely        </a:t>
              </a:r>
              <a:r>
                <a:rPr lang="en-US" altLang="en-US" sz="2000" b="1" dirty="0" smtClean="0">
                  <a:latin typeface="Verdana" panose="020B0604030504040204" pitchFamily="34" charset="0"/>
                </a:rPr>
                <a:t>Certain</a:t>
              </a:r>
              <a:endParaRPr lang="en-US" altLang="en-US" sz="2000" b="1" dirty="0">
                <a:latin typeface="Verdana" panose="020B0604030504040204" pitchFamily="34" charset="0"/>
              </a:endParaRP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838200" y="4038641"/>
              <a:ext cx="758983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n w="19050">
                  <a:solidFill>
                    <a:schemeClr val="tx1"/>
                  </a:solidFill>
                </a:ln>
                <a:latin typeface="Times New Roman" charset="0"/>
                <a:cs typeface="+mn-cs"/>
              </a:endParaRPr>
            </a:p>
          </p:txBody>
        </p:sp>
        <p:sp>
          <p:nvSpPr>
            <p:cNvPr id="12294" name="Line 13"/>
            <p:cNvSpPr>
              <a:spLocks noChangeShapeType="1"/>
            </p:cNvSpPr>
            <p:nvPr/>
          </p:nvSpPr>
          <p:spPr bwMode="auto">
            <a:xfrm>
              <a:off x="838200" y="3886200"/>
              <a:ext cx="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5" name="Line 14"/>
            <p:cNvSpPr>
              <a:spLocks noChangeShapeType="1"/>
            </p:cNvSpPr>
            <p:nvPr/>
          </p:nvSpPr>
          <p:spPr bwMode="auto">
            <a:xfrm>
              <a:off x="4572000" y="3886200"/>
              <a:ext cx="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6" name="Text Box 17"/>
            <p:cNvSpPr txBox="1">
              <a:spLocks noChangeArrowheads="1"/>
            </p:cNvSpPr>
            <p:nvPr/>
          </p:nvSpPr>
          <p:spPr bwMode="auto">
            <a:xfrm>
              <a:off x="609600" y="4114800"/>
              <a:ext cx="8534400" cy="17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 dirty="0">
                  <a:latin typeface="Verdana" panose="020B0604030504040204" pitchFamily="34" charset="0"/>
                </a:rPr>
                <a:t> 0	 	   	        0.5    			           1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b="1" dirty="0">
                  <a:latin typeface="Verdana" panose="020B0604030504040204" pitchFamily="34" charset="0"/>
                </a:rPr>
                <a:t> 0%		                50%	        	              </a:t>
              </a:r>
              <a:r>
                <a:rPr lang="en-US" altLang="en-US" b="1" dirty="0" smtClean="0">
                  <a:latin typeface="Verdana" panose="020B0604030504040204" pitchFamily="34" charset="0"/>
                </a:rPr>
                <a:t>100</a:t>
              </a:r>
              <a:r>
                <a:rPr lang="en-US" altLang="en-US" b="1" dirty="0">
                  <a:latin typeface="Verdana" panose="020B0604030504040204" pitchFamily="34" charset="0"/>
                </a:rPr>
                <a:t>%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b="1" dirty="0">
                  <a:latin typeface="Verdana" panose="020B0604030504040204" pitchFamily="34" charset="0"/>
                </a:rPr>
                <a:t>				</a:t>
              </a:r>
              <a:r>
                <a:rPr lang="en-US" altLang="en-US" sz="3200" b="1" dirty="0">
                  <a:latin typeface="Verdana" panose="020B0604030504040204" pitchFamily="34" charset="0"/>
                </a:rPr>
                <a:t>½</a:t>
              </a:r>
              <a:r>
                <a:rPr lang="en-US" altLang="en-US" b="1" dirty="0">
                  <a:latin typeface="Verdana" panose="020B0604030504040204" pitchFamily="34" charset="0"/>
                </a:rPr>
                <a:t> </a:t>
              </a:r>
              <a:r>
                <a:rPr lang="en-US" altLang="en-US" dirty="0">
                  <a:latin typeface="Verdana" panose="020B0604030504040204" pitchFamily="34" charset="0"/>
                </a:rPr>
                <a:t>	</a:t>
              </a:r>
            </a:p>
          </p:txBody>
        </p:sp>
        <p:sp>
          <p:nvSpPr>
            <p:cNvPr id="12297" name="Line 13"/>
            <p:cNvSpPr>
              <a:spLocks noChangeShapeType="1"/>
            </p:cNvSpPr>
            <p:nvPr/>
          </p:nvSpPr>
          <p:spPr bwMode="auto">
            <a:xfrm>
              <a:off x="8382000" y="3886200"/>
              <a:ext cx="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8" name="Line 13"/>
            <p:cNvSpPr>
              <a:spLocks noChangeShapeType="1"/>
            </p:cNvSpPr>
            <p:nvPr/>
          </p:nvSpPr>
          <p:spPr bwMode="auto">
            <a:xfrm>
              <a:off x="2819400" y="3962400"/>
              <a:ext cx="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9" name="Line 13"/>
            <p:cNvSpPr>
              <a:spLocks noChangeShapeType="1"/>
            </p:cNvSpPr>
            <p:nvPr/>
          </p:nvSpPr>
          <p:spPr bwMode="auto">
            <a:xfrm>
              <a:off x="6477000" y="3962400"/>
              <a:ext cx="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10707</TotalTime>
  <Words>2289</Words>
  <Application>Microsoft Office PowerPoint</Application>
  <PresentationFormat>On-screen Show (4:3)</PresentationFormat>
  <Paragraphs>288</Paragraphs>
  <Slides>48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60" baseType="lpstr">
      <vt:lpstr>MS PGothic</vt:lpstr>
      <vt:lpstr>MS PGothic</vt:lpstr>
      <vt:lpstr>Arial</vt:lpstr>
      <vt:lpstr>Calibri</vt:lpstr>
      <vt:lpstr>Century Schoolbook</vt:lpstr>
      <vt:lpstr>Comic Sans MS</vt:lpstr>
      <vt:lpstr>Times New Roman</vt:lpstr>
      <vt:lpstr>Times New Roman,serif</vt:lpstr>
      <vt:lpstr>Verdana</vt:lpstr>
      <vt:lpstr>Wingdings</vt:lpstr>
      <vt:lpstr>Wingdings 2</vt:lpstr>
      <vt:lpstr>Oriel</vt:lpstr>
      <vt:lpstr>Lesson 15.1 Outcomes and Events</vt:lpstr>
      <vt:lpstr>Vocabulary</vt:lpstr>
      <vt:lpstr>Spinner Problem</vt:lpstr>
      <vt:lpstr>Marble Problem</vt:lpstr>
      <vt:lpstr>PowerPoint Presentation</vt:lpstr>
      <vt:lpstr>Probability</vt:lpstr>
      <vt:lpstr>Probability</vt:lpstr>
      <vt:lpstr>Probability</vt:lpstr>
      <vt:lpstr>Probability</vt:lpstr>
      <vt:lpstr>PowerPoint Presentation</vt:lpstr>
      <vt:lpstr>Probability</vt:lpstr>
      <vt:lpstr>Probability</vt:lpstr>
      <vt:lpstr>Probability</vt:lpstr>
      <vt:lpstr>Probability</vt:lpstr>
      <vt:lpstr>Example 1</vt:lpstr>
      <vt:lpstr>PowerPoint Presentation</vt:lpstr>
      <vt:lpstr>Example 3</vt:lpstr>
      <vt:lpstr>Example 4</vt:lpstr>
      <vt:lpstr>PowerPoint Presentation</vt:lpstr>
      <vt:lpstr>Lesson 15.3 Experimental Probability Vs. Theoretical Probability</vt:lpstr>
      <vt:lpstr>What do you know about probability?</vt:lpstr>
      <vt:lpstr>Contrast experimental and theoretical probability</vt:lpstr>
      <vt:lpstr>Example 1</vt:lpstr>
      <vt:lpstr>Experimental vs.Theoretical</vt:lpstr>
      <vt:lpstr>Lesson 15.5 Independent and Dependent Events</vt:lpstr>
      <vt:lpstr>Independent Events</vt:lpstr>
      <vt:lpstr>Dependent Event</vt:lpstr>
      <vt:lpstr>TEST YOURSELF</vt:lpstr>
      <vt:lpstr>PowerPoint Presentation</vt:lpstr>
      <vt:lpstr>Watch the video and take notes</vt:lpstr>
      <vt:lpstr>Lesson 15.6A Samples and Populations</vt:lpstr>
      <vt:lpstr>PowerPoint Presentation</vt:lpstr>
      <vt:lpstr>PowerPoint Presentation</vt:lpstr>
      <vt:lpstr>Which one is sample and population?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Random Sample</vt:lpstr>
      <vt:lpstr>Representative Sample</vt:lpstr>
      <vt:lpstr>Inference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Graves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Probability</dc:title>
  <dc:creator>Graves</dc:creator>
  <cp:lastModifiedBy>Cao Thanh-Thuy</cp:lastModifiedBy>
  <cp:revision>87</cp:revision>
  <cp:lastPrinted>2017-09-06T16:44:03Z</cp:lastPrinted>
  <dcterms:created xsi:type="dcterms:W3CDTF">2003-02-27T18:49:25Z</dcterms:created>
  <dcterms:modified xsi:type="dcterms:W3CDTF">2019-04-24T22:55:39Z</dcterms:modified>
</cp:coreProperties>
</file>