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7" r:id="rId2"/>
    <p:sldId id="296" r:id="rId3"/>
    <p:sldId id="259" r:id="rId4"/>
    <p:sldId id="280" r:id="rId5"/>
    <p:sldId id="281" r:id="rId6"/>
    <p:sldId id="306" r:id="rId7"/>
    <p:sldId id="269" r:id="rId8"/>
    <p:sldId id="282" r:id="rId9"/>
    <p:sldId id="283" r:id="rId10"/>
    <p:sldId id="307" r:id="rId11"/>
    <p:sldId id="271" r:id="rId12"/>
    <p:sldId id="284" r:id="rId13"/>
    <p:sldId id="286" r:id="rId14"/>
    <p:sldId id="293" r:id="rId15"/>
    <p:sldId id="294" r:id="rId16"/>
    <p:sldId id="285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771D1-0445-47A0-933E-CEA63EBEEAC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0C1A1-35A8-4C98-8289-9B1077E4E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E6A4A5-3FF5-489C-95B3-8D889FA19BA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4355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BC0D80-40D6-4D3F-91F6-DBD9A5ABA2DA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034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EE60AF-3750-4976-9465-D2C5A609F12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4454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1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4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9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2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1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A06B2-8845-4AF0-8363-E458B49D883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98BD-AAE7-4ADC-8331-FEBEE0B3F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5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0zVNTko7z4&amp;t=360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gideasmath.com/protected/content/dcs_cc2/tutorials/mp4/cc12/grade%208/chapter%209/section%206/ltut_8_09_06_4/ltut_8_09_06_4.html" TargetMode="External"/><Relationship Id="rId2" Type="http://schemas.openxmlformats.org/officeDocument/2006/relationships/hyperlink" Target="https://learnzillion.com/lesson_plans/6820-multiply-numbers-in-scientific-not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ADVIDjdaVg&amp;t=336s" TargetMode="External"/><Relationship Id="rId2" Type="http://schemas.openxmlformats.org/officeDocument/2006/relationships/hyperlink" Target="https://www.bigideasmath.com/protected/content/dcs_cc2/tutorials/mp4/cc12/grade%208/chapter%209/section%206b/ltut_8_09_06b_3/ltut_8_09_06b_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Lesson 10.7</a:t>
            </a:r>
            <a:br>
              <a:rPr lang="en-US" sz="8000" b="1" dirty="0" smtClean="0"/>
            </a:br>
            <a:r>
              <a:rPr lang="en-US" sz="8000" b="1" dirty="0" smtClean="0"/>
              <a:t>Operations in Scientific Notations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 before taking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www.youtube.com/watch?v=p0zVNTko7z4&amp;t=360s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2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473300" y="385294"/>
            <a:ext cx="11465415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4800" b="1" dirty="0">
                <a:solidFill>
                  <a:srgbClr val="800000"/>
                </a:solidFill>
                <a:latin typeface="appleberry" pitchFamily="2" charset="0"/>
              </a:rPr>
              <a:t>Adding </a:t>
            </a:r>
            <a:r>
              <a:rPr lang="en-US" altLang="en-US" sz="4800" b="1" dirty="0" smtClean="0">
                <a:solidFill>
                  <a:srgbClr val="800000"/>
                </a:solidFill>
                <a:latin typeface="appleberry" pitchFamily="2" charset="0"/>
              </a:rPr>
              <a:t>Subtracting Numbers </a:t>
            </a:r>
            <a:r>
              <a:rPr lang="en-US" altLang="en-US" sz="4800" b="1" dirty="0">
                <a:solidFill>
                  <a:srgbClr val="800000"/>
                </a:solidFill>
                <a:latin typeface="appleberry" pitchFamily="2" charset="0"/>
              </a:rPr>
              <a:t>in Scientific </a:t>
            </a:r>
            <a:r>
              <a:rPr lang="en-US" altLang="en-US" sz="4800" b="1" dirty="0" smtClean="0">
                <a:solidFill>
                  <a:srgbClr val="800000"/>
                </a:solidFill>
                <a:latin typeface="appleberry" pitchFamily="2" charset="0"/>
              </a:rPr>
              <a:t>Notation:</a:t>
            </a:r>
            <a:endParaRPr lang="en-US" altLang="en-US" sz="4800" b="1" dirty="0">
              <a:latin typeface="appleberry" pitchFamily="2" charset="0"/>
            </a:endParaRP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When adding or subtracting numbers in scientific notation, the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</a:rPr>
              <a:t>exponents must be the same</a:t>
            </a:r>
            <a:r>
              <a:rPr lang="en-US" altLang="en-US" sz="4000" dirty="0" smtClean="0">
                <a:solidFill>
                  <a:schemeClr val="tx2"/>
                </a:solidFill>
                <a:latin typeface="+mn-lt"/>
              </a:rPr>
              <a:t>. If it is not the same exponents then you need to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</a:rPr>
              <a:t>change one exponent to match the other one</a:t>
            </a:r>
            <a:r>
              <a:rPr lang="en-US" altLang="en-US" sz="4000" dirty="0" smtClean="0">
                <a:solidFill>
                  <a:schemeClr val="tx2"/>
                </a:solidFill>
                <a:latin typeface="+mn-lt"/>
              </a:rPr>
              <a:t>. </a:t>
            </a:r>
            <a:endParaRPr lang="en-US" altLang="en-US" sz="4000" dirty="0">
              <a:solidFill>
                <a:schemeClr val="tx2"/>
              </a:solidFill>
              <a:latin typeface="+mn-lt"/>
            </a:endParaRP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dirty="0" smtClean="0">
                <a:solidFill>
                  <a:srgbClr val="336699"/>
                </a:solidFill>
                <a:latin typeface="+mn-lt"/>
                <a:cs typeface="Times New Roman" panose="02020603050405020304" pitchFamily="18" charset="0"/>
              </a:rPr>
              <a:t>Line </a:t>
            </a:r>
            <a:r>
              <a:rPr lang="en-US" altLang="en-US" sz="4000" dirty="0">
                <a:solidFill>
                  <a:srgbClr val="336699"/>
                </a:solidFill>
                <a:latin typeface="+mn-lt"/>
                <a:cs typeface="Times New Roman" panose="02020603050405020304" pitchFamily="18" charset="0"/>
              </a:rPr>
              <a:t>up the decimals </a:t>
            </a:r>
            <a:r>
              <a:rPr lang="en-US" altLang="en-US" sz="4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to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add or subtract</a:t>
            </a:r>
            <a:r>
              <a:rPr lang="en-US" altLang="en-US" sz="4000" dirty="0" smtClean="0">
                <a:solidFill>
                  <a:srgbClr val="336699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en-US" altLang="en-US" sz="4000" dirty="0" smtClean="0">
              <a:latin typeface="+mn-lt"/>
            </a:endParaRPr>
          </a:p>
          <a:p>
            <a:pPr marL="514350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dirty="0" smtClean="0">
                <a:solidFill>
                  <a:srgbClr val="336699"/>
                </a:solidFill>
                <a:latin typeface="+mn-lt"/>
              </a:rPr>
              <a:t>Write </a:t>
            </a:r>
            <a:r>
              <a:rPr lang="en-US" altLang="en-US" sz="4000" dirty="0">
                <a:solidFill>
                  <a:srgbClr val="336699"/>
                </a:solidFill>
                <a:latin typeface="+mn-lt"/>
              </a:rPr>
              <a:t>in </a:t>
            </a:r>
            <a:r>
              <a:rPr lang="en-US" altLang="en-US" sz="4000" dirty="0">
                <a:solidFill>
                  <a:srgbClr val="FF0000"/>
                </a:solidFill>
                <a:latin typeface="+mn-lt"/>
              </a:rPr>
              <a:t>scientific notation</a:t>
            </a:r>
            <a:r>
              <a:rPr lang="en-US" altLang="en-US" sz="4000" dirty="0" smtClean="0">
                <a:solidFill>
                  <a:srgbClr val="336699"/>
                </a:solidFill>
                <a:latin typeface="+mn-lt"/>
              </a:rPr>
              <a:t>. Make sure the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</a:rPr>
              <a:t>coefficient</a:t>
            </a:r>
            <a:r>
              <a:rPr lang="en-US" altLang="en-US" sz="4000" dirty="0" smtClean="0">
                <a:solidFill>
                  <a:srgbClr val="336699"/>
                </a:solidFill>
                <a:latin typeface="+mn-lt"/>
              </a:rPr>
              <a:t> is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</a:rPr>
              <a:t>greater than 1 and less than 10</a:t>
            </a:r>
            <a:r>
              <a:rPr lang="en-US" altLang="en-US" sz="4000" dirty="0" smtClean="0">
                <a:solidFill>
                  <a:srgbClr val="336699"/>
                </a:solidFill>
                <a:latin typeface="+mn-lt"/>
              </a:rPr>
              <a:t>. </a:t>
            </a:r>
            <a:endParaRPr lang="en-US" altLang="en-US" sz="4000" dirty="0">
              <a:solidFill>
                <a:srgbClr val="336699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endParaRPr lang="en-US" altLang="en-US" sz="40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u="sng" dirty="0" smtClean="0"/>
              <a:t>Example 1: </a:t>
            </a:r>
            <a:r>
              <a:rPr lang="en-US" altLang="en-US" sz="4800" b="1" dirty="0" smtClean="0"/>
              <a:t>Adding With the Same Exponents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411" y="1895785"/>
            <a:ext cx="10515600" cy="43513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4400" dirty="0" smtClean="0"/>
              <a:t>(3.45 x 10</a:t>
            </a:r>
            <a:r>
              <a:rPr lang="en-US" altLang="en-US" sz="4400" baseline="30000" dirty="0" smtClean="0"/>
              <a:t>3</a:t>
            </a:r>
            <a:r>
              <a:rPr lang="en-US" altLang="en-US" sz="4400" dirty="0" smtClean="0"/>
              <a:t>) + (6.11 x 10</a:t>
            </a:r>
            <a:r>
              <a:rPr lang="en-US" altLang="en-US" sz="4400" baseline="30000" dirty="0" smtClean="0"/>
              <a:t>3</a:t>
            </a:r>
            <a:r>
              <a:rPr lang="en-US" altLang="en-US" sz="4400" dirty="0" smtClean="0"/>
              <a:t>)</a:t>
            </a:r>
          </a:p>
          <a:p>
            <a:pPr marL="0" indent="0" eaLnBrk="1" hangingPunct="1">
              <a:buNone/>
            </a:pPr>
            <a:endParaRPr lang="en-US" altLang="en-US" sz="4400" dirty="0" smtClean="0"/>
          </a:p>
          <a:p>
            <a:pPr marL="0" indent="0" eaLnBrk="1" hangingPunct="1">
              <a:buNone/>
            </a:pPr>
            <a:r>
              <a:rPr lang="en-US" altLang="en-US" sz="4400" dirty="0" smtClean="0"/>
              <a:t>3.45 + 6.11 = 9.56</a:t>
            </a:r>
          </a:p>
          <a:p>
            <a:pPr marL="0" indent="0" eaLnBrk="1" hangingPunct="1">
              <a:buNone/>
            </a:pPr>
            <a:r>
              <a:rPr lang="en-US" altLang="en-US" sz="4400" dirty="0"/>
              <a:t> </a:t>
            </a:r>
            <a:r>
              <a:rPr lang="en-US" altLang="en-US" sz="4400" dirty="0" smtClean="0"/>
              <a:t>  </a:t>
            </a:r>
            <a:r>
              <a:rPr lang="en-US" altLang="en-US" sz="3200" dirty="0" smtClean="0"/>
              <a:t>check to make sure the answer is in scientific notation </a:t>
            </a:r>
          </a:p>
          <a:p>
            <a:pPr marL="0" indent="0" eaLnBrk="1" hangingPunct="1"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9.56 x 10</a:t>
            </a:r>
            <a:r>
              <a:rPr lang="en-US" altLang="en-US" sz="4400" baseline="30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203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u="sng" dirty="0" smtClean="0"/>
              <a:t>Example 2:</a:t>
            </a:r>
            <a:r>
              <a:rPr lang="en-US" altLang="en-US" sz="4800" b="1" dirty="0" smtClean="0"/>
              <a:t> Subtracting With the Same Exponents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4400" dirty="0" smtClean="0"/>
              <a:t>(8.96 x 10</a:t>
            </a:r>
            <a:r>
              <a:rPr lang="en-US" altLang="en-US" sz="4400" baseline="30000" dirty="0" smtClean="0"/>
              <a:t>7</a:t>
            </a:r>
            <a:r>
              <a:rPr lang="en-US" altLang="en-US" sz="4400" dirty="0" smtClean="0"/>
              <a:t>) – (3.41 x 10</a:t>
            </a:r>
            <a:r>
              <a:rPr lang="en-US" altLang="en-US" sz="4400" baseline="30000" dirty="0" smtClean="0"/>
              <a:t>7</a:t>
            </a:r>
            <a:r>
              <a:rPr lang="en-US" altLang="en-US" sz="4400" dirty="0" smtClean="0"/>
              <a:t>)</a:t>
            </a:r>
          </a:p>
          <a:p>
            <a:pPr marL="0" indent="0" eaLnBrk="1" hangingPunct="1">
              <a:buNone/>
            </a:pPr>
            <a:endParaRPr lang="en-US" altLang="en-US" sz="4400" dirty="0" smtClean="0"/>
          </a:p>
          <a:p>
            <a:pPr marL="0" indent="0" eaLnBrk="1" hangingPunct="1">
              <a:buNone/>
            </a:pPr>
            <a:r>
              <a:rPr lang="en-US" altLang="en-US" sz="4400" dirty="0" smtClean="0"/>
              <a:t>8.96 – 3.41 = 5.55</a:t>
            </a:r>
          </a:p>
          <a:p>
            <a:pPr marL="0" indent="0">
              <a:buNone/>
            </a:pPr>
            <a:r>
              <a:rPr lang="en-US" altLang="en-US" sz="3600" dirty="0" smtClean="0"/>
              <a:t>check to make sure the answer is in scientific notation</a:t>
            </a:r>
          </a:p>
          <a:p>
            <a:pPr marL="0" indent="0" eaLnBrk="1" hangingPunct="1">
              <a:buNone/>
            </a:pPr>
            <a:r>
              <a:rPr lang="en-US" altLang="en-US" sz="4400" dirty="0" smtClean="0">
                <a:solidFill>
                  <a:srgbClr val="FF0000"/>
                </a:solidFill>
              </a:rPr>
              <a:t>5.55 </a:t>
            </a:r>
            <a:r>
              <a:rPr lang="en-US" altLang="en-US" sz="4400" dirty="0">
                <a:solidFill>
                  <a:srgbClr val="FF0000"/>
                </a:solidFill>
              </a:rPr>
              <a:t>x 10</a:t>
            </a:r>
            <a:r>
              <a:rPr lang="en-US" altLang="en-US" sz="4400" baseline="300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8233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02205" y="685800"/>
            <a:ext cx="11031940" cy="609600"/>
          </a:xfrm>
        </p:spPr>
        <p:txBody>
          <a:bodyPr>
            <a:noAutofit/>
          </a:bodyPr>
          <a:lstStyle/>
          <a:p>
            <a:r>
              <a:rPr lang="en-US" altLang="en-US" sz="4800" b="1" u="sng" dirty="0" smtClean="0"/>
              <a:t>Example 3:</a:t>
            </a:r>
            <a:r>
              <a:rPr lang="en-US" altLang="en-US" sz="4800" dirty="0" smtClean="0"/>
              <a:t> </a:t>
            </a:r>
            <a:r>
              <a:rPr lang="en-US" altLang="en-US" sz="4800" dirty="0" smtClean="0">
                <a:solidFill>
                  <a:schemeClr val="tx2"/>
                </a:solidFill>
              </a:rPr>
              <a:t>(</a:t>
            </a:r>
            <a:r>
              <a:rPr lang="en-US" altLang="en-US" sz="4800" dirty="0" smtClean="0">
                <a:solidFill>
                  <a:srgbClr val="009900"/>
                </a:solidFill>
              </a:rPr>
              <a:t>2.46</a:t>
            </a:r>
            <a:r>
              <a:rPr lang="en-US" altLang="en-US" sz="4800" dirty="0" smtClean="0">
                <a:solidFill>
                  <a:schemeClr val="tx2"/>
                </a:solidFill>
              </a:rPr>
              <a:t> x </a:t>
            </a:r>
            <a:r>
              <a:rPr lang="en-US" altLang="en-US" sz="4800" dirty="0" smtClean="0">
                <a:solidFill>
                  <a:srgbClr val="0000FF"/>
                </a:solidFill>
              </a:rPr>
              <a:t>10</a:t>
            </a:r>
            <a:r>
              <a:rPr lang="en-US" altLang="en-US" sz="4800" baseline="30000" dirty="0" smtClean="0">
                <a:solidFill>
                  <a:srgbClr val="0000FF"/>
                </a:solidFill>
              </a:rPr>
              <a:t>6</a:t>
            </a:r>
            <a:r>
              <a:rPr lang="en-US" altLang="en-US" sz="4800" dirty="0" smtClean="0">
                <a:solidFill>
                  <a:schemeClr val="tx2"/>
                </a:solidFill>
              </a:rPr>
              <a:t>)</a:t>
            </a:r>
            <a:r>
              <a:rPr lang="en-US" altLang="en-US" sz="4800" baseline="30000" dirty="0" smtClean="0">
                <a:solidFill>
                  <a:schemeClr val="tx2"/>
                </a:solidFill>
              </a:rPr>
              <a:t> </a:t>
            </a:r>
            <a:r>
              <a:rPr lang="en-US" altLang="en-US" sz="4800" dirty="0" smtClean="0">
                <a:solidFill>
                  <a:schemeClr val="tx2"/>
                </a:solidFill>
              </a:rPr>
              <a:t>+ (</a:t>
            </a:r>
            <a:r>
              <a:rPr lang="en-US" altLang="en-US" sz="4800" dirty="0" smtClean="0">
                <a:solidFill>
                  <a:srgbClr val="009900"/>
                </a:solidFill>
              </a:rPr>
              <a:t>3.4</a:t>
            </a:r>
            <a:r>
              <a:rPr lang="en-US" altLang="en-US" sz="4800" dirty="0" smtClean="0">
                <a:solidFill>
                  <a:schemeClr val="tx2"/>
                </a:solidFill>
              </a:rPr>
              <a:t> x </a:t>
            </a:r>
            <a:r>
              <a:rPr lang="en-US" altLang="en-US" sz="4800" dirty="0" smtClean="0">
                <a:solidFill>
                  <a:srgbClr val="000000"/>
                </a:solidFill>
              </a:rPr>
              <a:t>10</a:t>
            </a:r>
            <a:r>
              <a:rPr lang="en-US" altLang="en-US" sz="4800" baseline="30000" dirty="0" smtClean="0">
                <a:solidFill>
                  <a:srgbClr val="000000"/>
                </a:solidFill>
              </a:rPr>
              <a:t>3</a:t>
            </a:r>
            <a:r>
              <a:rPr lang="en-US" altLang="en-US" sz="4800" dirty="0" smtClean="0">
                <a:solidFill>
                  <a:schemeClr val="tx2"/>
                </a:solidFill>
              </a:rPr>
              <a:t>)</a:t>
            </a:r>
            <a:br>
              <a:rPr lang="en-US" altLang="en-US" sz="4800" dirty="0" smtClean="0">
                <a:solidFill>
                  <a:schemeClr val="tx2"/>
                </a:solidFill>
              </a:rPr>
            </a:br>
            <a:endParaRPr lang="en-US" altLang="en-US" sz="4800" u="sng" dirty="0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365" y="671015"/>
            <a:ext cx="11711153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Step 1 – Rewrite with the same exponents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9900"/>
                </a:solidFill>
              </a:rPr>
              <a:t>3.4</a:t>
            </a:r>
            <a:r>
              <a:rPr lang="en-US" altLang="en-US" sz="3600" dirty="0">
                <a:solidFill>
                  <a:schemeClr val="tx2"/>
                </a:solidFill>
              </a:rPr>
              <a:t> </a:t>
            </a:r>
            <a:r>
              <a:rPr lang="en-US" altLang="en-US" sz="3600" dirty="0" smtClean="0">
                <a:solidFill>
                  <a:schemeClr val="tx2"/>
                </a:solidFill>
              </a:rPr>
              <a:t>x</a:t>
            </a:r>
            <a:r>
              <a:rPr lang="en-US" altLang="en-US" sz="3600" dirty="0" smtClean="0">
                <a:solidFill>
                  <a:srgbClr val="000000"/>
                </a:solidFill>
              </a:rPr>
              <a:t> </a:t>
            </a:r>
            <a:r>
              <a:rPr lang="en-US" altLang="en-US" sz="3600" dirty="0">
                <a:solidFill>
                  <a:srgbClr val="000000"/>
                </a:solidFill>
              </a:rPr>
              <a:t>10</a:t>
            </a:r>
            <a:r>
              <a:rPr lang="en-US" altLang="en-US" sz="3600" baseline="30000" dirty="0">
                <a:solidFill>
                  <a:srgbClr val="000000"/>
                </a:solidFill>
              </a:rPr>
              <a:t>3 </a:t>
            </a:r>
            <a:r>
              <a:rPr lang="en-US" altLang="en-US" sz="3600" b="1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3600" b="1" baseline="300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600" b="1" dirty="0">
                <a:solidFill>
                  <a:srgbClr val="000000"/>
                </a:solidFill>
                <a:sym typeface="Wingdings" panose="05000000000000000000" pitchFamily="2" charset="2"/>
              </a:rPr>
              <a:t>   </a:t>
            </a:r>
            <a:r>
              <a:rPr lang="en-US" altLang="en-US" sz="3600" dirty="0" smtClean="0">
                <a:solidFill>
                  <a:srgbClr val="009900"/>
                </a:solidFill>
                <a:sym typeface="Wingdings" panose="05000000000000000000" pitchFamily="2" charset="2"/>
              </a:rPr>
              <a:t>0</a:t>
            </a:r>
            <a:r>
              <a:rPr lang="en-US" altLang="en-US" sz="3600" dirty="0" smtClean="0">
                <a:solidFill>
                  <a:srgbClr val="009900"/>
                </a:solidFill>
              </a:rPr>
              <a:t>.0034</a:t>
            </a:r>
            <a:r>
              <a:rPr lang="en-US" altLang="en-US" sz="3600" dirty="0" smtClean="0">
                <a:solidFill>
                  <a:schemeClr val="tx2"/>
                </a:solidFill>
              </a:rPr>
              <a:t> x </a:t>
            </a:r>
            <a:r>
              <a:rPr lang="en-US" altLang="en-US" sz="3600" dirty="0">
                <a:solidFill>
                  <a:srgbClr val="000000"/>
                </a:solidFill>
              </a:rPr>
              <a:t>10</a:t>
            </a:r>
            <a:r>
              <a:rPr lang="en-US" altLang="en-US" sz="3600" baseline="30000" dirty="0">
                <a:solidFill>
                  <a:srgbClr val="000000"/>
                </a:solidFill>
              </a:rPr>
              <a:t>3+3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(</a:t>
            </a:r>
            <a:r>
              <a:rPr lang="en-US" altLang="en-US" sz="3600" dirty="0" smtClean="0">
                <a:solidFill>
                  <a:srgbClr val="009900"/>
                </a:solidFill>
              </a:rPr>
              <a:t>2.46</a:t>
            </a:r>
            <a:r>
              <a:rPr lang="en-US" altLang="en-US" sz="3600" dirty="0" smtClean="0">
                <a:solidFill>
                  <a:schemeClr val="tx2"/>
                </a:solidFill>
              </a:rPr>
              <a:t> x </a:t>
            </a:r>
            <a:r>
              <a:rPr lang="en-US" altLang="en-US" sz="3600" dirty="0">
                <a:solidFill>
                  <a:srgbClr val="0000FF"/>
                </a:solidFill>
              </a:rPr>
              <a:t>10</a:t>
            </a:r>
            <a:r>
              <a:rPr lang="en-US" altLang="en-US" sz="3600" baseline="30000" dirty="0">
                <a:solidFill>
                  <a:srgbClr val="0000FF"/>
                </a:solidFill>
              </a:rPr>
              <a:t>6</a:t>
            </a:r>
            <a:r>
              <a:rPr lang="en-US" altLang="en-US" sz="3600" dirty="0">
                <a:solidFill>
                  <a:schemeClr val="tx2"/>
                </a:solidFill>
              </a:rPr>
              <a:t>)</a:t>
            </a:r>
            <a:r>
              <a:rPr lang="en-US" altLang="en-US" sz="3600" baseline="30000" dirty="0">
                <a:solidFill>
                  <a:schemeClr val="tx2"/>
                </a:solidFill>
              </a:rPr>
              <a:t> </a:t>
            </a:r>
            <a:r>
              <a:rPr lang="en-US" altLang="en-US" sz="3600" dirty="0">
                <a:solidFill>
                  <a:schemeClr val="tx2"/>
                </a:solidFill>
              </a:rPr>
              <a:t>+ (</a:t>
            </a:r>
            <a:r>
              <a:rPr lang="en-US" altLang="en-US" sz="3600" dirty="0">
                <a:solidFill>
                  <a:srgbClr val="009900"/>
                </a:solidFill>
              </a:rPr>
              <a:t>0.0034</a:t>
            </a:r>
            <a:r>
              <a:rPr lang="en-US" altLang="en-US" sz="3600" dirty="0">
                <a:solidFill>
                  <a:schemeClr val="tx2"/>
                </a:solidFill>
              </a:rPr>
              <a:t> </a:t>
            </a:r>
            <a:r>
              <a:rPr lang="en-US" altLang="en-US" sz="3600" dirty="0" smtClean="0">
                <a:solidFill>
                  <a:schemeClr val="tx2"/>
                </a:solidFill>
              </a:rPr>
              <a:t>x </a:t>
            </a:r>
            <a:r>
              <a:rPr lang="en-US" altLang="en-US" sz="3600" dirty="0">
                <a:solidFill>
                  <a:srgbClr val="0000FF"/>
                </a:solidFill>
              </a:rPr>
              <a:t>10</a:t>
            </a:r>
            <a:r>
              <a:rPr lang="en-US" altLang="en-US" sz="3600" baseline="30000" dirty="0">
                <a:solidFill>
                  <a:srgbClr val="0000FF"/>
                </a:solidFill>
              </a:rPr>
              <a:t>6</a:t>
            </a:r>
            <a:r>
              <a:rPr lang="en-US" altLang="en-US" sz="36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altLang="en-US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Step 2 – Add decimals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 </a:t>
            </a:r>
            <a:r>
              <a:rPr lang="en-US" altLang="en-US" sz="3600" dirty="0">
                <a:solidFill>
                  <a:srgbClr val="009900"/>
                </a:solidFill>
              </a:rPr>
              <a:t>2.46 + 0.0034 = </a:t>
            </a:r>
            <a:r>
              <a:rPr lang="en-US" altLang="en-US" sz="3600" dirty="0" smtClean="0">
                <a:solidFill>
                  <a:srgbClr val="009900"/>
                </a:solidFill>
              </a:rPr>
              <a:t>2.4634 </a:t>
            </a:r>
          </a:p>
          <a:p>
            <a:pPr marL="0" indent="0">
              <a:buNone/>
            </a:pPr>
            <a:endParaRPr lang="en-US" altLang="en-US" sz="12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Step 3 – Bring Down Exponents 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9900"/>
                </a:solidFill>
              </a:rPr>
              <a:t>2.4634</a:t>
            </a:r>
            <a:r>
              <a:rPr lang="en-US" altLang="en-US" sz="3600" dirty="0">
                <a:solidFill>
                  <a:srgbClr val="0000CC"/>
                </a:solidFill>
              </a:rPr>
              <a:t> x</a:t>
            </a:r>
            <a:r>
              <a:rPr lang="en-US" altLang="en-US" sz="3600" dirty="0" smtClean="0">
                <a:solidFill>
                  <a:srgbClr val="0000CC"/>
                </a:solidFill>
              </a:rPr>
              <a:t> </a:t>
            </a:r>
            <a:r>
              <a:rPr lang="en-US" altLang="en-US" sz="3600" dirty="0">
                <a:solidFill>
                  <a:srgbClr val="0000CC"/>
                </a:solidFill>
              </a:rPr>
              <a:t>10</a:t>
            </a:r>
            <a:r>
              <a:rPr lang="en-US" altLang="en-US" sz="3600" baseline="30000" dirty="0">
                <a:solidFill>
                  <a:srgbClr val="0000CC"/>
                </a:solidFill>
              </a:rPr>
              <a:t>6</a:t>
            </a:r>
            <a:endParaRPr lang="en-US" altLang="en-US" sz="3600" dirty="0">
              <a:solidFill>
                <a:srgbClr val="0000CC"/>
              </a:solidFill>
            </a:endParaRPr>
          </a:p>
          <a:p>
            <a:pPr marL="0" indent="0"/>
            <a:endParaRPr lang="en-US" altLang="en-US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336644" y="588560"/>
            <a:ext cx="10668000" cy="838200"/>
          </a:xfrm>
        </p:spPr>
        <p:txBody>
          <a:bodyPr>
            <a:noAutofit/>
          </a:bodyPr>
          <a:lstStyle/>
          <a:p>
            <a:r>
              <a:rPr lang="en-US" altLang="en-US" sz="5400" b="1" u="sng" dirty="0" smtClean="0"/>
              <a:t>Example 4:</a:t>
            </a:r>
            <a:r>
              <a:rPr lang="en-US" altLang="en-US" sz="5400" dirty="0" smtClean="0">
                <a:solidFill>
                  <a:schemeClr val="tx2"/>
                </a:solidFill>
              </a:rPr>
              <a:t>(</a:t>
            </a:r>
            <a:r>
              <a:rPr lang="en-US" altLang="en-US" sz="5400" dirty="0" smtClean="0">
                <a:solidFill>
                  <a:srgbClr val="009900"/>
                </a:solidFill>
              </a:rPr>
              <a:t>5.762</a:t>
            </a:r>
            <a:r>
              <a:rPr lang="en-US" altLang="en-US" sz="5400" dirty="0" smtClean="0">
                <a:solidFill>
                  <a:schemeClr val="tx2"/>
                </a:solidFill>
              </a:rPr>
              <a:t> x</a:t>
            </a:r>
            <a:r>
              <a:rPr lang="en-US" altLang="en-US" sz="5400" dirty="0" smtClean="0">
                <a:solidFill>
                  <a:srgbClr val="0000FF"/>
                </a:solidFill>
              </a:rPr>
              <a:t> 10</a:t>
            </a:r>
            <a:r>
              <a:rPr lang="en-US" altLang="en-US" sz="5400" baseline="30000" dirty="0" smtClean="0">
                <a:solidFill>
                  <a:srgbClr val="0000FF"/>
                </a:solidFill>
              </a:rPr>
              <a:t>3</a:t>
            </a:r>
            <a:r>
              <a:rPr lang="en-US" altLang="en-US" sz="5400" dirty="0" smtClean="0">
                <a:solidFill>
                  <a:schemeClr val="tx2"/>
                </a:solidFill>
              </a:rPr>
              <a:t>)</a:t>
            </a:r>
            <a:r>
              <a:rPr lang="en-US" altLang="en-US" sz="5400" baseline="30000" dirty="0" smtClean="0">
                <a:solidFill>
                  <a:schemeClr val="tx2"/>
                </a:solidFill>
              </a:rPr>
              <a:t> </a:t>
            </a:r>
            <a:r>
              <a:rPr lang="en-US" altLang="en-US" sz="5400" dirty="0" smtClean="0">
                <a:solidFill>
                  <a:schemeClr val="tx2"/>
                </a:solidFill>
              </a:rPr>
              <a:t>– (</a:t>
            </a:r>
            <a:r>
              <a:rPr lang="en-US" altLang="en-US" sz="5400" dirty="0" smtClean="0">
                <a:solidFill>
                  <a:srgbClr val="009900"/>
                </a:solidFill>
              </a:rPr>
              <a:t>2.65</a:t>
            </a:r>
            <a:r>
              <a:rPr lang="en-US" altLang="en-US" sz="5400" dirty="0" smtClean="0">
                <a:solidFill>
                  <a:schemeClr val="tx2"/>
                </a:solidFill>
              </a:rPr>
              <a:t> x </a:t>
            </a:r>
            <a:r>
              <a:rPr lang="en-US" altLang="en-US" sz="5400" dirty="0" smtClean="0"/>
              <a:t>10</a:t>
            </a:r>
            <a:r>
              <a:rPr lang="en-US" altLang="en-US" sz="5400" baseline="30000" dirty="0" smtClean="0"/>
              <a:t>-1</a:t>
            </a:r>
            <a:r>
              <a:rPr lang="en-US" altLang="en-US" sz="5400" dirty="0" smtClean="0">
                <a:solidFill>
                  <a:schemeClr val="tx2"/>
                </a:solidFill>
              </a:rPr>
              <a:t>)</a:t>
            </a:r>
            <a:br>
              <a:rPr lang="en-US" altLang="en-US" sz="5400" dirty="0" smtClean="0">
                <a:solidFill>
                  <a:schemeClr val="tx2"/>
                </a:solidFill>
              </a:rPr>
            </a:br>
            <a:endParaRPr lang="en-US" altLang="en-US" sz="5400" u="sng" dirty="0" smtClean="0"/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602" y="1185081"/>
            <a:ext cx="11328779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 smtClean="0">
                <a:solidFill>
                  <a:schemeClr val="tx2"/>
                </a:solidFill>
              </a:rPr>
              <a:t>Step </a:t>
            </a:r>
            <a:r>
              <a:rPr lang="en-US" altLang="en-US" sz="3600" dirty="0">
                <a:solidFill>
                  <a:schemeClr val="tx2"/>
                </a:solidFill>
              </a:rPr>
              <a:t>1 – Rewrite with the same exponents 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9900"/>
                </a:solidFill>
              </a:rPr>
              <a:t>2.65</a:t>
            </a:r>
            <a:r>
              <a:rPr lang="en-US" altLang="en-US" sz="3600" dirty="0">
                <a:solidFill>
                  <a:schemeClr val="tx2"/>
                </a:solidFill>
              </a:rPr>
              <a:t> </a:t>
            </a:r>
            <a:r>
              <a:rPr lang="en-US" altLang="en-US" sz="3600" dirty="0" smtClean="0">
                <a:solidFill>
                  <a:schemeClr val="tx2"/>
                </a:solidFill>
              </a:rPr>
              <a:t>x </a:t>
            </a:r>
            <a:r>
              <a:rPr lang="en-US" altLang="en-US" sz="3600" dirty="0">
                <a:solidFill>
                  <a:srgbClr val="000000"/>
                </a:solidFill>
              </a:rPr>
              <a:t>10</a:t>
            </a:r>
            <a:r>
              <a:rPr lang="en-US" altLang="en-US" sz="3600" baseline="30000" dirty="0">
                <a:solidFill>
                  <a:srgbClr val="000000"/>
                </a:solidFill>
              </a:rPr>
              <a:t>-1 </a:t>
            </a:r>
            <a:r>
              <a:rPr lang="en-US" altLang="en-US" sz="3600" dirty="0" smtClean="0">
                <a:sym typeface="Wingdings" panose="05000000000000000000" pitchFamily="2" charset="2"/>
              </a:rPr>
              <a:t> </a:t>
            </a:r>
            <a:r>
              <a:rPr lang="en-US" altLang="en-US" sz="3600" dirty="0" smtClean="0">
                <a:solidFill>
                  <a:srgbClr val="009900"/>
                </a:solidFill>
              </a:rPr>
              <a:t>0.000265</a:t>
            </a:r>
            <a:r>
              <a:rPr lang="en-US" altLang="en-US" sz="3600" dirty="0" smtClean="0">
                <a:solidFill>
                  <a:schemeClr val="tx2"/>
                </a:solidFill>
              </a:rPr>
              <a:t> x </a:t>
            </a:r>
            <a:r>
              <a:rPr lang="en-US" altLang="en-US" sz="3600" dirty="0">
                <a:solidFill>
                  <a:srgbClr val="000000"/>
                </a:solidFill>
              </a:rPr>
              <a:t>10</a:t>
            </a:r>
            <a:r>
              <a:rPr lang="en-US" altLang="en-US" sz="3600" baseline="30000" dirty="0">
                <a:solidFill>
                  <a:srgbClr val="000000"/>
                </a:solidFill>
              </a:rPr>
              <a:t>(-1+4)</a:t>
            </a: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tx2"/>
                </a:solidFill>
              </a:rPr>
              <a:t>(</a:t>
            </a:r>
            <a:r>
              <a:rPr lang="en-US" altLang="en-US" sz="3600" dirty="0" smtClean="0">
                <a:solidFill>
                  <a:srgbClr val="009900"/>
                </a:solidFill>
              </a:rPr>
              <a:t>5.762</a:t>
            </a:r>
            <a:r>
              <a:rPr lang="en-US" altLang="en-US" sz="3600" dirty="0" smtClean="0">
                <a:solidFill>
                  <a:schemeClr val="tx2"/>
                </a:solidFill>
              </a:rPr>
              <a:t> x </a:t>
            </a:r>
            <a:r>
              <a:rPr lang="en-US" altLang="en-US" sz="3600" dirty="0">
                <a:solidFill>
                  <a:srgbClr val="0000FF"/>
                </a:solidFill>
              </a:rPr>
              <a:t>10</a:t>
            </a:r>
            <a:r>
              <a:rPr lang="en-US" altLang="en-US" sz="3600" baseline="30000" dirty="0">
                <a:solidFill>
                  <a:srgbClr val="0000FF"/>
                </a:solidFill>
              </a:rPr>
              <a:t>3</a:t>
            </a:r>
            <a:r>
              <a:rPr lang="en-US" altLang="en-US" sz="3600" dirty="0">
                <a:solidFill>
                  <a:schemeClr val="tx2"/>
                </a:solidFill>
              </a:rPr>
              <a:t>) – (</a:t>
            </a:r>
            <a:r>
              <a:rPr lang="en-US" altLang="en-US" sz="3600" dirty="0">
                <a:solidFill>
                  <a:srgbClr val="009900"/>
                </a:solidFill>
              </a:rPr>
              <a:t>0.000265</a:t>
            </a:r>
            <a:r>
              <a:rPr lang="en-US" altLang="en-US" sz="3600" dirty="0">
                <a:solidFill>
                  <a:schemeClr val="tx2"/>
                </a:solidFill>
              </a:rPr>
              <a:t> </a:t>
            </a:r>
            <a:r>
              <a:rPr lang="en-US" altLang="en-US" sz="3600" dirty="0" smtClean="0">
                <a:solidFill>
                  <a:schemeClr val="tx2"/>
                </a:solidFill>
              </a:rPr>
              <a:t>x </a:t>
            </a:r>
            <a:r>
              <a:rPr lang="en-US" altLang="en-US" sz="3600" dirty="0">
                <a:solidFill>
                  <a:srgbClr val="0000FF"/>
                </a:solidFill>
              </a:rPr>
              <a:t>10</a:t>
            </a:r>
            <a:r>
              <a:rPr lang="en-US" altLang="en-US" sz="3600" baseline="30000" dirty="0">
                <a:solidFill>
                  <a:srgbClr val="0000FF"/>
                </a:solidFill>
              </a:rPr>
              <a:t>3</a:t>
            </a:r>
            <a:r>
              <a:rPr lang="en-US" altLang="en-US" sz="36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altLang="en-US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Step 2 – Subtract Decimals 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9900"/>
                </a:solidFill>
              </a:rPr>
              <a:t>5.762 – 0.000265 = </a:t>
            </a:r>
            <a:r>
              <a:rPr lang="en-US" altLang="en-US" sz="3600" dirty="0" smtClean="0">
                <a:solidFill>
                  <a:srgbClr val="009900"/>
                </a:solidFill>
              </a:rPr>
              <a:t>5.762 </a:t>
            </a:r>
            <a:endParaRPr lang="en-US" altLang="en-US" sz="3600" dirty="0">
              <a:solidFill>
                <a:srgbClr val="009900"/>
              </a:solidFill>
            </a:endParaRPr>
          </a:p>
          <a:p>
            <a:pPr marL="0" indent="0">
              <a:buNone/>
            </a:pPr>
            <a:endParaRPr lang="en-US" altLang="en-US" sz="12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Step 3 – Bring down decimals 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9900"/>
                </a:solidFill>
              </a:rPr>
              <a:t>5.762</a:t>
            </a:r>
            <a:r>
              <a:rPr lang="en-US" altLang="en-US" sz="3600" dirty="0">
                <a:solidFill>
                  <a:srgbClr val="0000CC"/>
                </a:solidFill>
              </a:rPr>
              <a:t> </a:t>
            </a:r>
            <a:r>
              <a:rPr lang="en-US" altLang="en-US" sz="3600" dirty="0" smtClean="0">
                <a:solidFill>
                  <a:srgbClr val="FF3300"/>
                </a:solidFill>
              </a:rPr>
              <a:t>x</a:t>
            </a:r>
            <a:r>
              <a:rPr lang="en-US" altLang="en-US" sz="3600" dirty="0" smtClean="0">
                <a:solidFill>
                  <a:srgbClr val="0000CC"/>
                </a:solidFill>
              </a:rPr>
              <a:t> </a:t>
            </a:r>
            <a:r>
              <a:rPr lang="en-US" altLang="en-US" sz="3600" dirty="0">
                <a:solidFill>
                  <a:srgbClr val="0000CC"/>
                </a:solidFill>
              </a:rPr>
              <a:t>10</a:t>
            </a:r>
            <a:r>
              <a:rPr lang="en-US" altLang="en-US" sz="3600" baseline="30000" dirty="0">
                <a:solidFill>
                  <a:srgbClr val="0000CC"/>
                </a:solidFill>
              </a:rPr>
              <a:t>3</a:t>
            </a:r>
            <a:r>
              <a:rPr lang="en-US" altLang="en-US" sz="36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64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365125"/>
            <a:ext cx="10794242" cy="1325563"/>
          </a:xfrm>
        </p:spPr>
        <p:txBody>
          <a:bodyPr>
            <a:normAutofit fontScale="90000"/>
          </a:bodyPr>
          <a:lstStyle/>
          <a:p>
            <a:r>
              <a:rPr lang="en-US" altLang="en-US" sz="6000" b="1" u="sng" dirty="0" smtClean="0"/>
              <a:t>Example 5: </a:t>
            </a:r>
            <a:r>
              <a:rPr lang="en-US" altLang="en-US" sz="6000" dirty="0" smtClean="0"/>
              <a:t>(4.12 x 10</a:t>
            </a:r>
            <a:r>
              <a:rPr lang="en-US" altLang="en-US" sz="6000" baseline="30000" dirty="0" smtClean="0"/>
              <a:t>6</a:t>
            </a:r>
            <a:r>
              <a:rPr lang="en-US" altLang="en-US" sz="6000" dirty="0" smtClean="0"/>
              <a:t>) + (3.94 x 10</a:t>
            </a:r>
            <a:r>
              <a:rPr lang="en-US" altLang="en-US" sz="6000" baseline="30000" dirty="0" smtClean="0"/>
              <a:t>4</a:t>
            </a:r>
            <a:r>
              <a:rPr lang="en-US" altLang="en-US" sz="6000" dirty="0" smtClean="0"/>
              <a:t>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12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4000" dirty="0" smtClean="0"/>
              <a:t>4.12 x 10</a:t>
            </a:r>
            <a:r>
              <a:rPr lang="en-US" altLang="en-US" sz="4000" baseline="30000" dirty="0" smtClean="0"/>
              <a:t>6</a:t>
            </a:r>
            <a:r>
              <a:rPr lang="en-US" altLang="en-US" sz="4000" dirty="0" smtClean="0"/>
              <a:t> = 412 x 10</a:t>
            </a:r>
            <a:r>
              <a:rPr lang="en-US" altLang="en-US" sz="4000" baseline="30000" dirty="0" smtClean="0"/>
              <a:t>4</a:t>
            </a:r>
            <a:endParaRPr lang="en-US" altLang="en-US" sz="4000" dirty="0" smtClean="0"/>
          </a:p>
          <a:p>
            <a:pPr marL="0" indent="0" eaLnBrk="1" hangingPunct="1">
              <a:buNone/>
            </a:pPr>
            <a:r>
              <a:rPr lang="en-US" altLang="en-US" sz="4000" dirty="0" smtClean="0"/>
              <a:t>(412 x 10</a:t>
            </a:r>
            <a:r>
              <a:rPr lang="en-US" altLang="en-US" sz="4000" baseline="30000" dirty="0" smtClean="0"/>
              <a:t>4</a:t>
            </a:r>
            <a:r>
              <a:rPr lang="en-US" altLang="en-US" sz="4000" dirty="0" smtClean="0"/>
              <a:t>) + (3.94 x 10</a:t>
            </a:r>
            <a:r>
              <a:rPr lang="en-US" altLang="en-US" sz="4000" baseline="30000" dirty="0" smtClean="0"/>
              <a:t>4</a:t>
            </a:r>
            <a:r>
              <a:rPr lang="en-US" altLang="en-US" sz="4000" dirty="0" smtClean="0"/>
              <a:t>)</a:t>
            </a:r>
          </a:p>
          <a:p>
            <a:pPr marL="0" indent="0" eaLnBrk="1" hangingPunct="1">
              <a:buNone/>
            </a:pPr>
            <a:r>
              <a:rPr lang="en-US" altLang="en-US" sz="4000" dirty="0" smtClean="0"/>
              <a:t>412 + 3.94 = 415.94</a:t>
            </a:r>
          </a:p>
          <a:p>
            <a:pPr marL="0" indent="0" eaLnBrk="1" hangingPunct="1">
              <a:buNone/>
            </a:pPr>
            <a:r>
              <a:rPr lang="en-US" altLang="en-US" sz="4000" dirty="0" smtClean="0"/>
              <a:t>	415.94 x 10</a:t>
            </a:r>
            <a:r>
              <a:rPr lang="en-US" altLang="en-US" sz="4000" baseline="30000" dirty="0" smtClean="0"/>
              <a:t>4</a:t>
            </a:r>
          </a:p>
          <a:p>
            <a:pPr marL="0" indent="0">
              <a:buNone/>
            </a:pPr>
            <a:r>
              <a:rPr lang="en-US" altLang="en-US" sz="4000" dirty="0" smtClean="0"/>
              <a:t>	415.94 = 4.1594 x 10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 </a:t>
            </a:r>
          </a:p>
          <a:p>
            <a:pPr marL="0" indent="0">
              <a:buNone/>
            </a:pPr>
            <a:r>
              <a:rPr lang="en-US" altLang="en-US" sz="4000" baseline="30000" dirty="0" smtClean="0"/>
              <a:t>	</a:t>
            </a:r>
            <a:r>
              <a:rPr lang="en-US" altLang="en-US" sz="4000" dirty="0"/>
              <a:t>(</a:t>
            </a:r>
            <a:r>
              <a:rPr lang="en-US" altLang="en-US" sz="4000" dirty="0" smtClean="0"/>
              <a:t>4.1594 x 10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) (10</a:t>
            </a:r>
            <a:r>
              <a:rPr lang="en-US" altLang="en-US" sz="4000" baseline="30000" dirty="0"/>
              <a:t>4</a:t>
            </a:r>
            <a:r>
              <a:rPr lang="en-US" altLang="en-US" sz="4000" dirty="0" smtClean="0"/>
              <a:t>)</a:t>
            </a:r>
            <a:endParaRPr lang="en-US" altLang="en-US" sz="4000" baseline="30000" dirty="0" smtClean="0"/>
          </a:p>
          <a:p>
            <a:pPr marL="0" indent="0" eaLnBrk="1" hangingPunct="1">
              <a:buNone/>
            </a:pPr>
            <a:r>
              <a:rPr lang="en-US" altLang="en-US" sz="4000" dirty="0" smtClean="0"/>
              <a:t>Express in proper form: </a:t>
            </a:r>
            <a:r>
              <a:rPr lang="en-US" altLang="en-US" sz="4000" dirty="0">
                <a:solidFill>
                  <a:srgbClr val="FF0000"/>
                </a:solidFill>
              </a:rPr>
              <a:t>4.15 x 10</a:t>
            </a:r>
            <a:r>
              <a:rPr lang="en-US" altLang="en-US" sz="4000" baseline="300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517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6000" b="1" u="sng" dirty="0" smtClean="0"/>
              <a:t>Example 6: </a:t>
            </a:r>
            <a:r>
              <a:rPr lang="en-US" altLang="en-US" sz="6000" dirty="0" smtClean="0"/>
              <a:t>(4.23 x 10</a:t>
            </a:r>
            <a:r>
              <a:rPr lang="en-US" altLang="en-US" sz="6000" baseline="30000" dirty="0" smtClean="0"/>
              <a:t>3</a:t>
            </a:r>
            <a:r>
              <a:rPr lang="en-US" altLang="en-US" sz="6000" dirty="0" smtClean="0"/>
              <a:t>) – (9.56 x 10</a:t>
            </a:r>
            <a:r>
              <a:rPr lang="en-US" altLang="en-US" sz="6000" baseline="30000" dirty="0" smtClean="0"/>
              <a:t>2</a:t>
            </a:r>
            <a:r>
              <a:rPr lang="en-US" altLang="en-US" sz="6000" dirty="0" smtClean="0"/>
              <a:t>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4000" dirty="0" smtClean="0"/>
              <a:t>(42.3 x 10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) – (9.56 x 10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)</a:t>
            </a:r>
          </a:p>
          <a:p>
            <a:pPr marL="0" indent="0" eaLnBrk="1" hangingPunct="1">
              <a:buNone/>
            </a:pPr>
            <a:r>
              <a:rPr lang="en-US" altLang="en-US" sz="4000" dirty="0" smtClean="0"/>
              <a:t>42.3 – 9.56 = 32.74</a:t>
            </a:r>
          </a:p>
          <a:p>
            <a:pPr marL="0" indent="0" eaLnBrk="1" hangingPunct="1">
              <a:buNone/>
            </a:pPr>
            <a:r>
              <a:rPr lang="en-US" altLang="en-US" sz="4000" dirty="0" smtClean="0"/>
              <a:t>	32.74 x 10</a:t>
            </a:r>
            <a:r>
              <a:rPr lang="en-US" altLang="en-US" sz="4000" baseline="30000" dirty="0" smtClean="0"/>
              <a:t>2</a:t>
            </a:r>
          </a:p>
          <a:p>
            <a:pPr marL="0" indent="0">
              <a:buNone/>
            </a:pPr>
            <a:r>
              <a:rPr lang="en-US" altLang="en-US" sz="4000" dirty="0" smtClean="0"/>
              <a:t>	32.74= 3.274 x 10</a:t>
            </a:r>
            <a:r>
              <a:rPr lang="en-US" altLang="en-US" sz="4000" baseline="30000" dirty="0"/>
              <a:t>1</a:t>
            </a:r>
            <a:endParaRPr lang="en-US" altLang="en-US" sz="4000" baseline="30000" dirty="0" smtClean="0"/>
          </a:p>
          <a:p>
            <a:pPr marL="0" indent="0">
              <a:buNone/>
            </a:pPr>
            <a:r>
              <a:rPr lang="en-US" altLang="en-US" sz="4000" baseline="30000" dirty="0"/>
              <a:t>	</a:t>
            </a:r>
            <a:r>
              <a:rPr lang="en-US" altLang="en-US" sz="4000" dirty="0"/>
              <a:t>(</a:t>
            </a:r>
            <a:r>
              <a:rPr lang="en-US" altLang="en-US" sz="4000" dirty="0" smtClean="0"/>
              <a:t>3.274 x 10</a:t>
            </a:r>
            <a:r>
              <a:rPr lang="en-US" altLang="en-US" sz="4000" baseline="30000" dirty="0"/>
              <a:t>1</a:t>
            </a:r>
            <a:r>
              <a:rPr lang="en-US" altLang="en-US" sz="4000" dirty="0" smtClean="0"/>
              <a:t>) (10</a:t>
            </a:r>
            <a:r>
              <a:rPr lang="en-US" altLang="en-US" sz="4000" baseline="30000" dirty="0" smtClean="0"/>
              <a:t>2</a:t>
            </a:r>
            <a:r>
              <a:rPr lang="en-US" altLang="en-US" sz="4000" dirty="0" smtClean="0"/>
              <a:t>)</a:t>
            </a:r>
            <a:endParaRPr lang="en-US" altLang="en-US" sz="4000" baseline="30000" dirty="0" smtClean="0"/>
          </a:p>
          <a:p>
            <a:pPr marL="0" indent="0" eaLnBrk="1" hangingPunct="1">
              <a:buNone/>
            </a:pPr>
            <a:r>
              <a:rPr lang="en-US" altLang="en-US" sz="4000" dirty="0" smtClean="0"/>
              <a:t>Express in proper form: </a:t>
            </a:r>
            <a:r>
              <a:rPr lang="en-US" altLang="en-US" sz="4000" dirty="0" smtClean="0">
                <a:solidFill>
                  <a:srgbClr val="FF0000"/>
                </a:solidFill>
              </a:rPr>
              <a:t>3.27 </a:t>
            </a:r>
            <a:r>
              <a:rPr lang="en-US" altLang="en-US" sz="4000" dirty="0">
                <a:solidFill>
                  <a:srgbClr val="FF0000"/>
                </a:solidFill>
              </a:rPr>
              <a:t>x 10</a:t>
            </a:r>
            <a:r>
              <a:rPr lang="en-US" altLang="en-US" sz="4000" baseline="30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539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Watch the videos to take notes- multiplying scientific notations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learnzillion.com/lesson_plans/6820-multiply-numbers-in-scientific-notation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www.bigideasmath.com/protected/content/dcs_cc2/tutorials/mp4/cc12/grade%208/chapter%209/section%206/ltut_8_09_06_4/ltut_8_09_06_4.html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511934" y="415344"/>
            <a:ext cx="11285113" cy="71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6000" b="1" dirty="0">
                <a:solidFill>
                  <a:srgbClr val="800000"/>
                </a:solidFill>
                <a:latin typeface="appleberry" pitchFamily="2" charset="0"/>
              </a:rPr>
              <a:t>Multiplying Numbers in Scientific </a:t>
            </a:r>
            <a:r>
              <a:rPr lang="en-US" altLang="en-US" sz="6000" b="1" dirty="0" smtClean="0">
                <a:solidFill>
                  <a:srgbClr val="800000"/>
                </a:solidFill>
                <a:latin typeface="appleberry" pitchFamily="2" charset="0"/>
              </a:rPr>
              <a:t>Notation:</a:t>
            </a:r>
            <a:endParaRPr lang="en-US" altLang="en-US" sz="6000" b="1" dirty="0" smtClean="0">
              <a:latin typeface="appleberry" pitchFamily="2" charset="0"/>
            </a:endParaRP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Rewrite the problem by grouping the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factors</a:t>
            </a: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 together and then the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powers</a:t>
            </a: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 together.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Multiply </a:t>
            </a:r>
            <a:r>
              <a:rPr lang="en-US" altLang="en-US" sz="4000" b="1" dirty="0">
                <a:solidFill>
                  <a:srgbClr val="336699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factors</a:t>
            </a: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.</a:t>
            </a:r>
            <a:endParaRPr lang="en-US" altLang="en-US" sz="4000" b="1" dirty="0" smtClean="0"/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</a:rPr>
              <a:t>Then </a:t>
            </a:r>
            <a:r>
              <a:rPr lang="en-US" altLang="en-US" sz="4000" b="1" dirty="0">
                <a:solidFill>
                  <a:srgbClr val="336699"/>
                </a:solidFill>
              </a:rPr>
              <a:t>multiply the </a:t>
            </a:r>
            <a:r>
              <a:rPr lang="en-US" altLang="en-US" sz="4000" b="1" dirty="0">
                <a:solidFill>
                  <a:srgbClr val="FF0000"/>
                </a:solidFill>
              </a:rPr>
              <a:t>powers of 10 </a:t>
            </a:r>
            <a:r>
              <a:rPr lang="en-US" altLang="en-US" sz="4000" b="1" dirty="0">
                <a:solidFill>
                  <a:srgbClr val="336699"/>
                </a:solidFill>
              </a:rPr>
              <a:t>by </a:t>
            </a:r>
            <a:r>
              <a:rPr lang="en-US" altLang="en-US" sz="4000" b="1" dirty="0">
                <a:solidFill>
                  <a:srgbClr val="FF0000"/>
                </a:solidFill>
              </a:rPr>
              <a:t>adding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the exponents</a:t>
            </a:r>
            <a:r>
              <a:rPr lang="en-US" altLang="en-US" sz="4000" b="1" dirty="0" smtClean="0">
                <a:solidFill>
                  <a:srgbClr val="336699"/>
                </a:solidFill>
              </a:rPr>
              <a:t>.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</a:rPr>
              <a:t>Write </a:t>
            </a:r>
            <a:r>
              <a:rPr lang="en-US" altLang="en-US" sz="4000" b="1" dirty="0">
                <a:solidFill>
                  <a:srgbClr val="336699"/>
                </a:solidFill>
              </a:rPr>
              <a:t>in </a:t>
            </a:r>
            <a:r>
              <a:rPr lang="en-US" altLang="en-US" sz="4000" b="1" dirty="0">
                <a:solidFill>
                  <a:srgbClr val="FF0000"/>
                </a:solidFill>
              </a:rPr>
              <a:t>scientific notation</a:t>
            </a:r>
            <a:r>
              <a:rPr lang="en-US" altLang="en-US" sz="4000" b="1" dirty="0">
                <a:solidFill>
                  <a:srgbClr val="336699"/>
                </a:solidFill>
              </a:rPr>
              <a:t>. Make sure the </a:t>
            </a:r>
            <a:r>
              <a:rPr lang="en-US" altLang="en-US" sz="4000" b="1" dirty="0" smtClean="0">
                <a:solidFill>
                  <a:srgbClr val="336699"/>
                </a:solidFill>
              </a:rPr>
              <a:t>factor </a:t>
            </a:r>
            <a:r>
              <a:rPr lang="en-US" altLang="en-US" sz="4000" b="1" dirty="0">
                <a:solidFill>
                  <a:srgbClr val="336699"/>
                </a:solidFill>
              </a:rPr>
              <a:t>is </a:t>
            </a:r>
            <a:r>
              <a:rPr lang="en-US" altLang="en-US" sz="4000" b="1" dirty="0">
                <a:solidFill>
                  <a:srgbClr val="FF0000"/>
                </a:solidFill>
              </a:rPr>
              <a:t>greater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than or equal to </a:t>
            </a:r>
            <a:r>
              <a:rPr lang="en-US" altLang="en-US" sz="4000" b="1" dirty="0">
                <a:solidFill>
                  <a:srgbClr val="FF0000"/>
                </a:solidFill>
              </a:rPr>
              <a:t>1 and less than 10</a:t>
            </a:r>
            <a:r>
              <a:rPr lang="en-US" altLang="en-US" sz="4000" dirty="0">
                <a:solidFill>
                  <a:srgbClr val="336699"/>
                </a:solidFill>
              </a:rPr>
              <a:t>.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altLang="en-US" sz="40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1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882" y="445394"/>
            <a:ext cx="11230376" cy="762000"/>
          </a:xfrm>
        </p:spPr>
        <p:txBody>
          <a:bodyPr>
            <a:noAutofit/>
          </a:bodyPr>
          <a:lstStyle/>
          <a:p>
            <a:r>
              <a:rPr lang="en-US" altLang="en-US" sz="5400" b="1" u="sng" dirty="0" smtClean="0">
                <a:latin typeface="Tw Cen MT" pitchFamily="34" charset="0"/>
              </a:rPr>
              <a:t>Example 1:</a:t>
            </a:r>
            <a:r>
              <a:rPr lang="en-US" altLang="en-US" sz="5400" dirty="0" smtClean="0">
                <a:latin typeface="Tw Cen MT" pitchFamily="34" charset="0"/>
              </a:rPr>
              <a:t>(3.42 x 10</a:t>
            </a:r>
            <a:r>
              <a:rPr lang="en-US" altLang="en-US" sz="5400" baseline="30000" dirty="0" smtClean="0">
                <a:latin typeface="Tw Cen MT" pitchFamily="34" charset="0"/>
              </a:rPr>
              <a:t>5</a:t>
            </a:r>
            <a:r>
              <a:rPr lang="en-US" altLang="en-US" sz="5400" dirty="0" smtClean="0">
                <a:latin typeface="Tw Cen MT" pitchFamily="34" charset="0"/>
              </a:rPr>
              <a:t>)</a:t>
            </a:r>
            <a:r>
              <a:rPr lang="en-US" altLang="en-US" sz="5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en-US" sz="5400" dirty="0" smtClean="0">
                <a:latin typeface="Tw Cen MT" pitchFamily="34" charset="0"/>
              </a:rPr>
              <a:t>4.67 x 10</a:t>
            </a:r>
            <a:r>
              <a:rPr lang="en-US" altLang="en-US" sz="5400" baseline="30000" dirty="0" smtClean="0">
                <a:latin typeface="Tw Cen MT" pitchFamily="34" charset="0"/>
              </a:rPr>
              <a:t>9</a:t>
            </a:r>
            <a:r>
              <a:rPr lang="en-US" altLang="en-US" sz="5400" dirty="0" smtClean="0">
                <a:latin typeface="Tw Cen MT" pitchFamily="34" charset="0"/>
              </a:rPr>
              <a:t>)</a:t>
            </a:r>
            <a:br>
              <a:rPr lang="en-US" altLang="en-US" sz="5400" dirty="0" smtClean="0">
                <a:latin typeface="Tw Cen MT" pitchFamily="34" charset="0"/>
              </a:rPr>
            </a:br>
            <a:endParaRPr lang="en-US" altLang="en-US" sz="5400" b="1" u="sng" dirty="0" smtClean="0">
              <a:latin typeface="Tw Cen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88135" y="1081826"/>
                <a:ext cx="11603865" cy="4997003"/>
              </a:xfrm>
            </p:spPr>
            <p:txBody>
              <a:bodyPr>
                <a:noAutofit/>
              </a:bodyPr>
              <a:lstStyle/>
              <a:p>
                <a:pPr eaLnBrk="1" hangingPunct="1"/>
                <a:r>
                  <a:rPr lang="en-US" altLang="en-US" sz="4000" dirty="0" smtClean="0">
                    <a:latin typeface="Tw Cen MT" pitchFamily="34" charset="0"/>
                  </a:rPr>
                  <a:t>Multiply </a:t>
                </a:r>
                <a:r>
                  <a:rPr lang="en-US" altLang="en-US" sz="4000" dirty="0">
                    <a:latin typeface="Tw Cen MT" pitchFamily="34" charset="0"/>
                  </a:rPr>
                  <a:t>decimals: </a:t>
                </a:r>
                <a:r>
                  <a:rPr lang="en-US" altLang="en-US" sz="4000" dirty="0" smtClean="0">
                    <a:latin typeface="Tw Cen MT" pitchFamily="34" charset="0"/>
                  </a:rPr>
                  <a:t>(3.42)(4.67) </a:t>
                </a:r>
                <a:r>
                  <a:rPr lang="en-US" altLang="en-US" sz="4000" dirty="0">
                    <a:latin typeface="Tw Cen MT" pitchFamily="34" charset="0"/>
                  </a:rPr>
                  <a:t>= 15.97</a:t>
                </a:r>
              </a:p>
              <a:p>
                <a:pPr eaLnBrk="1" hangingPunct="1"/>
                <a:r>
                  <a:rPr lang="en-US" altLang="en-US" sz="4000" dirty="0">
                    <a:latin typeface="Tw Cen MT" pitchFamily="34" charset="0"/>
                  </a:rPr>
                  <a:t>Add Exponents: </a:t>
                </a:r>
                <a:r>
                  <a:rPr lang="en-US" altLang="en-US" sz="4000" dirty="0" smtClean="0">
                    <a:latin typeface="Tw Cen MT" pitchFamily="34" charset="0"/>
                  </a:rPr>
                  <a:t>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en-US" sz="4000" dirty="0" smtClean="0">
                    <a:latin typeface="Tw Cen MT" pitchFamily="34" charset="0"/>
                  </a:rPr>
                  <a:t>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9</a:t>
                </a:r>
                <a:r>
                  <a:rPr lang="en-US" altLang="en-US" sz="4000" dirty="0">
                    <a:latin typeface="Tw Cen MT" pitchFamily="34" charset="0"/>
                  </a:rPr>
                  <a:t> </a:t>
                </a:r>
                <a:r>
                  <a:rPr lang="en-US" altLang="en-US" sz="4000" dirty="0" smtClean="0">
                    <a:latin typeface="Tw Cen MT" pitchFamily="34" charset="0"/>
                  </a:rPr>
                  <a:t>=10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5+9 </a:t>
                </a:r>
                <a:r>
                  <a:rPr lang="en-US" altLang="en-US" sz="4000" dirty="0" smtClean="0">
                    <a:latin typeface="Tw Cen MT" pitchFamily="34" charset="0"/>
                  </a:rPr>
                  <a:t>=</a:t>
                </a:r>
                <a:r>
                  <a:rPr lang="en-US" altLang="en-US" sz="4000" dirty="0">
                    <a:latin typeface="Tw Cen MT" pitchFamily="34" charset="0"/>
                  </a:rPr>
                  <a:t>10</a:t>
                </a:r>
                <a:r>
                  <a:rPr lang="en-US" altLang="en-US" sz="4000" baseline="30000" dirty="0">
                    <a:latin typeface="Tw Cen MT" pitchFamily="34" charset="0"/>
                  </a:rPr>
                  <a:t>14</a:t>
                </a:r>
                <a:endParaRPr lang="en-US" altLang="en-US" sz="4000" dirty="0">
                  <a:latin typeface="Tw Cen MT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4000" dirty="0">
                    <a:latin typeface="Tw Cen MT" pitchFamily="34" charset="0"/>
                  </a:rPr>
                  <a:t>	</a:t>
                </a:r>
                <a:r>
                  <a:rPr lang="en-US" altLang="en-US" sz="4000" dirty="0" smtClean="0">
                    <a:latin typeface="Tw Cen MT" pitchFamily="34" charset="0"/>
                  </a:rPr>
                  <a:t>15.97 x 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14</a:t>
                </a:r>
              </a:p>
              <a:p>
                <a:pPr marL="0" indent="0">
                  <a:buNone/>
                </a:pPr>
                <a:r>
                  <a:rPr lang="en-US" altLang="en-US" sz="4000" dirty="0" smtClean="0">
                    <a:latin typeface="Tw Cen MT" pitchFamily="34" charset="0"/>
                  </a:rPr>
                  <a:t>15.97 = 1.597 x 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1</a:t>
                </a:r>
              </a:p>
              <a:p>
                <a:pPr marL="0" indent="0">
                  <a:buNone/>
                </a:pPr>
                <a:endParaRPr lang="en-US" altLang="en-US" sz="900" baseline="30000" dirty="0" smtClean="0">
                  <a:latin typeface="Tw Cen MT" pitchFamily="34" charset="0"/>
                </a:endParaRPr>
              </a:p>
              <a:p>
                <a:pPr marL="0" indent="0">
                  <a:buNone/>
                </a:pPr>
                <a:r>
                  <a:rPr lang="en-US" altLang="en-US" sz="4000" dirty="0" smtClean="0">
                    <a:latin typeface="Tw Cen MT" pitchFamily="34" charset="0"/>
                  </a:rPr>
                  <a:t>(1.597 x 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1</a:t>
                </a:r>
                <a:r>
                  <a:rPr lang="en-US" altLang="en-US" sz="4000" dirty="0" smtClean="0">
                    <a:latin typeface="Tw Cen MT" pitchFamily="34" charset="0"/>
                  </a:rPr>
                  <a:t>)(10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14</a:t>
                </a:r>
                <a:r>
                  <a:rPr lang="en-US" altLang="en-US" sz="4000" dirty="0" smtClean="0">
                    <a:latin typeface="Tw Cen MT" pitchFamily="34" charset="0"/>
                  </a:rPr>
                  <a:t>)</a:t>
                </a:r>
                <a:endParaRPr lang="en-US" altLang="en-US" sz="4000" baseline="30000" dirty="0" smtClean="0">
                  <a:latin typeface="Tw Cen MT" pitchFamily="34" charset="0"/>
                </a:endParaRPr>
              </a:p>
              <a:p>
                <a:pPr marL="0" indent="0">
                  <a:buNone/>
                </a:pPr>
                <a:endParaRPr lang="en-US" altLang="en-US" sz="900" baseline="30000" dirty="0" smtClean="0">
                  <a:latin typeface="Tw Cen MT" pitchFamily="34" charset="0"/>
                </a:endParaRPr>
              </a:p>
              <a:p>
                <a:pPr eaLnBrk="1" hangingPunct="1"/>
                <a:r>
                  <a:rPr lang="en-US" altLang="en-US" sz="4000" dirty="0" smtClean="0">
                    <a:latin typeface="Tw Cen MT" pitchFamily="34" charset="0"/>
                  </a:rPr>
                  <a:t>Rewrite </a:t>
                </a:r>
                <a:r>
                  <a:rPr lang="en-US" altLang="en-US" sz="4000" dirty="0">
                    <a:latin typeface="Tw Cen MT" pitchFamily="34" charset="0"/>
                  </a:rPr>
                  <a:t>in Scientific Notation if needed.  </a:t>
                </a:r>
              </a:p>
              <a:p>
                <a:pPr eaLnBrk="1" hangingPunct="1"/>
                <a:r>
                  <a:rPr lang="en-US" altLang="en-US" sz="4000" dirty="0">
                    <a:latin typeface="Tw Cen MT" pitchFamily="34" charset="0"/>
                  </a:rPr>
                  <a:t>Final </a:t>
                </a:r>
                <a:r>
                  <a:rPr lang="en-US" altLang="en-US" sz="4000" dirty="0" smtClean="0">
                    <a:latin typeface="Tw Cen MT" pitchFamily="34" charset="0"/>
                  </a:rPr>
                  <a:t>Answer: </a:t>
                </a:r>
                <a:r>
                  <a:rPr lang="en-US" altLang="en-US" sz="4000" b="1" dirty="0" smtClean="0">
                    <a:solidFill>
                      <a:srgbClr val="07009C"/>
                    </a:solidFill>
                    <a:latin typeface="Tw Cen MT" pitchFamily="34" charset="0"/>
                  </a:rPr>
                  <a:t>1.597 </a:t>
                </a:r>
                <a:r>
                  <a:rPr lang="en-US" altLang="en-US" sz="4000" b="1" dirty="0">
                    <a:solidFill>
                      <a:srgbClr val="07009C"/>
                    </a:solidFill>
                    <a:latin typeface="Tw Cen MT" pitchFamily="34" charset="0"/>
                  </a:rPr>
                  <a:t>X 10</a:t>
                </a:r>
                <a:r>
                  <a:rPr lang="en-US" altLang="en-US" sz="4000" b="1" baseline="30000" dirty="0">
                    <a:solidFill>
                      <a:srgbClr val="07009C"/>
                    </a:solidFill>
                    <a:latin typeface="Tw Cen MT" pitchFamily="34" charset="0"/>
                  </a:rPr>
                  <a:t>15</a:t>
                </a: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88135" y="1081826"/>
                <a:ext cx="11603865" cy="4997003"/>
              </a:xfrm>
              <a:blipFill rotWithShape="0">
                <a:blip r:embed="rId2"/>
                <a:stretch>
                  <a:fillRect l="-1838" t="-3415" b="-7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045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089" y="381000"/>
            <a:ext cx="11106955" cy="762000"/>
          </a:xfrm>
        </p:spPr>
        <p:txBody>
          <a:bodyPr>
            <a:normAutofit fontScale="90000"/>
          </a:bodyPr>
          <a:lstStyle/>
          <a:p>
            <a:r>
              <a:rPr lang="en-US" altLang="en-US" sz="6000" b="1" u="sng" dirty="0">
                <a:latin typeface="Tw Cen MT" pitchFamily="34" charset="0"/>
              </a:rPr>
              <a:t>Example </a:t>
            </a:r>
            <a:r>
              <a:rPr lang="en-US" altLang="en-US" sz="6000" b="1" u="sng" dirty="0" smtClean="0">
                <a:latin typeface="Tw Cen MT" pitchFamily="34" charset="0"/>
              </a:rPr>
              <a:t>2:</a:t>
            </a:r>
            <a:r>
              <a:rPr lang="en-US" altLang="en-US" sz="6000" b="1" dirty="0">
                <a:latin typeface="Tw Cen MT" pitchFamily="34" charset="0"/>
              </a:rPr>
              <a:t> </a:t>
            </a:r>
            <a:r>
              <a:rPr lang="en-US" altLang="en-US" sz="6000" dirty="0" smtClean="0">
                <a:latin typeface="Tw Cen MT" pitchFamily="34" charset="0"/>
              </a:rPr>
              <a:t>(2.93 x 10</a:t>
            </a:r>
            <a:r>
              <a:rPr lang="en-US" altLang="en-US" sz="6000" baseline="30000" dirty="0" smtClean="0">
                <a:latin typeface="Tw Cen MT" pitchFamily="34" charset="0"/>
              </a:rPr>
              <a:t>-2</a:t>
            </a:r>
            <a:r>
              <a:rPr lang="en-US" altLang="en-US" sz="6000" dirty="0" smtClean="0">
                <a:latin typeface="Tw Cen MT" pitchFamily="34" charset="0"/>
              </a:rPr>
              <a:t>)(8.3 x 10</a:t>
            </a:r>
            <a:r>
              <a:rPr lang="en-US" altLang="en-US" sz="6000" baseline="30000" dirty="0" smtClean="0">
                <a:latin typeface="Tw Cen MT" pitchFamily="34" charset="0"/>
              </a:rPr>
              <a:t>-5</a:t>
            </a:r>
            <a:r>
              <a:rPr lang="en-US" altLang="en-US" sz="6000" dirty="0" smtClean="0">
                <a:latin typeface="Tw Cen MT" pitchFamily="34" charset="0"/>
              </a:rPr>
              <a:t>)</a:t>
            </a:r>
            <a:r>
              <a:rPr lang="en-US" altLang="en-US" sz="2800" b="1" dirty="0" smtClean="0">
                <a:solidFill>
                  <a:schemeClr val="tx2"/>
                </a:solidFill>
                <a:latin typeface="Tw Cen MT" pitchFamily="34" charset="0"/>
              </a:rPr>
              <a:t/>
            </a:r>
            <a:br>
              <a:rPr lang="en-US" altLang="en-US" sz="2800" b="1" dirty="0" smtClean="0">
                <a:solidFill>
                  <a:schemeClr val="tx2"/>
                </a:solidFill>
                <a:latin typeface="Tw Cen MT" pitchFamily="34" charset="0"/>
              </a:rPr>
            </a:br>
            <a:endParaRPr lang="en-US" altLang="en-US" sz="2800" b="1" u="sng" dirty="0">
              <a:latin typeface="Tw Cen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96909" y="1023870"/>
                <a:ext cx="11016803" cy="4953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en-US" sz="4000" dirty="0" smtClean="0">
                    <a:latin typeface="Tw Cen MT" pitchFamily="34" charset="0"/>
                  </a:rPr>
                  <a:t>Multiply </a:t>
                </a:r>
                <a:r>
                  <a:rPr lang="en-US" altLang="en-US" sz="4000" dirty="0">
                    <a:latin typeface="Tw Cen MT" pitchFamily="34" charset="0"/>
                  </a:rPr>
                  <a:t>Decimals: </a:t>
                </a:r>
                <a:r>
                  <a:rPr lang="en-US" altLang="en-US" sz="4000" dirty="0" smtClean="0">
                    <a:latin typeface="Tw Cen MT" pitchFamily="34" charset="0"/>
                  </a:rPr>
                  <a:t>(2.93)(8.3) </a:t>
                </a:r>
                <a:r>
                  <a:rPr lang="en-US" altLang="en-US" sz="4000" dirty="0">
                    <a:latin typeface="Tw Cen MT" pitchFamily="34" charset="0"/>
                  </a:rPr>
                  <a:t>= </a:t>
                </a:r>
                <a:r>
                  <a:rPr lang="en-US" altLang="en-US" sz="4000" dirty="0" smtClean="0">
                    <a:latin typeface="Tw Cen MT" pitchFamily="34" charset="0"/>
                  </a:rPr>
                  <a:t>24.319</a:t>
                </a:r>
                <a:endParaRPr lang="en-US" altLang="en-US" sz="4000" dirty="0">
                  <a:latin typeface="Tw Cen MT" pitchFamily="34" charset="0"/>
                </a:endParaRPr>
              </a:p>
              <a:p>
                <a:pPr eaLnBrk="1" hangingPunct="1"/>
                <a:r>
                  <a:rPr lang="en-US" altLang="en-US" sz="4000" dirty="0">
                    <a:latin typeface="Tw Cen MT" pitchFamily="34" charset="0"/>
                  </a:rPr>
                  <a:t>Add Exponents: </a:t>
                </a:r>
                <a:r>
                  <a:rPr lang="en-US" altLang="en-US" sz="4000" dirty="0" smtClean="0">
                    <a:latin typeface="Tw Cen MT" pitchFamily="34" charset="0"/>
                  </a:rPr>
                  <a:t>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-2</a:t>
                </a:r>
                <a:r>
                  <a:rPr lang="en-US" altLang="en-US" sz="4000" dirty="0" smtClean="0">
                    <a:latin typeface="Tw Cen MT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en-US" sz="4000" dirty="0" smtClean="0">
                    <a:latin typeface="Tw Cen MT" pitchFamily="34" charset="0"/>
                  </a:rPr>
                  <a:t>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-5 </a:t>
                </a:r>
                <a:r>
                  <a:rPr lang="en-US" altLang="en-US" sz="4000" dirty="0" smtClean="0">
                    <a:latin typeface="Tw Cen MT" pitchFamily="34" charset="0"/>
                  </a:rPr>
                  <a:t>=10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-2</a:t>
                </a:r>
                <a:r>
                  <a:rPr lang="en-US" altLang="en-US" sz="4000" baseline="30000" dirty="0">
                    <a:latin typeface="Tw Cen MT" pitchFamily="34" charset="0"/>
                  </a:rPr>
                  <a:t>+(-5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) </a:t>
                </a:r>
                <a:r>
                  <a:rPr lang="en-US" altLang="en-US" sz="4000" dirty="0" smtClean="0">
                    <a:latin typeface="Tw Cen MT" pitchFamily="34" charset="0"/>
                  </a:rPr>
                  <a:t>=10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-7</a:t>
                </a:r>
                <a:endParaRPr lang="en-US" altLang="en-US" sz="4000" dirty="0">
                  <a:latin typeface="Tw Cen MT" pitchFamily="34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4000" dirty="0">
                    <a:latin typeface="Tw Cen MT" pitchFamily="34" charset="0"/>
                  </a:rPr>
                  <a:t>	</a:t>
                </a:r>
                <a:r>
                  <a:rPr lang="en-US" altLang="en-US" sz="4000" dirty="0" smtClean="0">
                    <a:latin typeface="Tw Cen MT" pitchFamily="34" charset="0"/>
                  </a:rPr>
                  <a:t>24.319 x </a:t>
                </a:r>
                <a:r>
                  <a:rPr lang="en-US" altLang="en-US" sz="4000" dirty="0">
                    <a:latin typeface="Tw Cen MT" pitchFamily="34" charset="0"/>
                  </a:rPr>
                  <a:t>10</a:t>
                </a:r>
                <a:r>
                  <a:rPr lang="en-US" altLang="en-US" sz="4000" baseline="30000" dirty="0">
                    <a:latin typeface="Tw Cen MT" pitchFamily="34" charset="0"/>
                  </a:rPr>
                  <a:t>-7</a:t>
                </a:r>
              </a:p>
              <a:p>
                <a:pPr marL="0" indent="0">
                  <a:buNone/>
                </a:pPr>
                <a:r>
                  <a:rPr lang="en-US" altLang="en-US" sz="4000" dirty="0" smtClean="0">
                    <a:latin typeface="Tw Cen MT" pitchFamily="34" charset="0"/>
                  </a:rPr>
                  <a:t>24.319 = 2.4319 x 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1</a:t>
                </a:r>
              </a:p>
              <a:p>
                <a:pPr marL="0" indent="0">
                  <a:buNone/>
                </a:pPr>
                <a:endParaRPr lang="en-US" altLang="en-US" sz="4000" baseline="30000" dirty="0" smtClean="0">
                  <a:latin typeface="Tw Cen MT" pitchFamily="34" charset="0"/>
                </a:endParaRPr>
              </a:p>
              <a:p>
                <a:pPr marL="0" indent="0">
                  <a:buNone/>
                </a:pPr>
                <a:r>
                  <a:rPr lang="en-US" altLang="en-US" sz="4000" dirty="0" smtClean="0">
                    <a:latin typeface="Tw Cen MT" pitchFamily="34" charset="0"/>
                  </a:rPr>
                  <a:t>(2.4319 x 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1</a:t>
                </a:r>
                <a:r>
                  <a:rPr lang="en-US" altLang="en-US" sz="4000" dirty="0" smtClean="0">
                    <a:latin typeface="Tw Cen MT" pitchFamily="34" charset="0"/>
                  </a:rPr>
                  <a:t>)(10</a:t>
                </a:r>
                <a:r>
                  <a:rPr lang="en-US" altLang="en-US" sz="4000" baseline="30000" dirty="0" smtClean="0">
                    <a:latin typeface="Tw Cen MT" pitchFamily="34" charset="0"/>
                  </a:rPr>
                  <a:t>-7</a:t>
                </a:r>
                <a:r>
                  <a:rPr lang="en-US" altLang="en-US" sz="4000" dirty="0" smtClean="0">
                    <a:latin typeface="Tw Cen MT" pitchFamily="34" charset="0"/>
                  </a:rPr>
                  <a:t>)</a:t>
                </a:r>
                <a:endParaRPr lang="en-US" altLang="en-US" sz="4000" baseline="30000" dirty="0">
                  <a:latin typeface="Tw Cen MT" pitchFamily="34" charset="0"/>
                </a:endParaRPr>
              </a:p>
              <a:p>
                <a:pPr eaLnBrk="1" hangingPunct="1"/>
                <a:r>
                  <a:rPr lang="en-US" altLang="en-US" sz="4000" dirty="0">
                    <a:latin typeface="Tw Cen MT" pitchFamily="34" charset="0"/>
                  </a:rPr>
                  <a:t>Rewrite in Scientific </a:t>
                </a:r>
                <a:r>
                  <a:rPr lang="en-US" altLang="en-US" sz="4000" dirty="0" smtClean="0">
                    <a:latin typeface="Tw Cen MT" pitchFamily="34" charset="0"/>
                  </a:rPr>
                  <a:t>Notation</a:t>
                </a:r>
                <a:endParaRPr lang="en-US" altLang="en-US" sz="4000" dirty="0">
                  <a:latin typeface="Tw Cen MT" pitchFamily="34" charset="0"/>
                </a:endParaRPr>
              </a:p>
              <a:p>
                <a:pPr eaLnBrk="1" hangingPunct="1"/>
                <a:r>
                  <a:rPr lang="en-US" altLang="en-US" sz="4000" dirty="0">
                    <a:latin typeface="Tw Cen MT" pitchFamily="34" charset="0"/>
                  </a:rPr>
                  <a:t>Final Answer: 	</a:t>
                </a:r>
                <a:r>
                  <a:rPr lang="en-US" altLang="en-US" sz="4000" b="1" dirty="0">
                    <a:solidFill>
                      <a:srgbClr val="C00000"/>
                    </a:solidFill>
                    <a:latin typeface="Tw Cen MT" pitchFamily="34" charset="0"/>
                  </a:rPr>
                  <a:t>2.43 X 10</a:t>
                </a:r>
                <a:r>
                  <a:rPr lang="en-US" altLang="en-US" sz="4000" b="1" baseline="30000" dirty="0">
                    <a:solidFill>
                      <a:srgbClr val="C00000"/>
                    </a:solidFill>
                    <a:latin typeface="Tw Cen MT" pitchFamily="34" charset="0"/>
                  </a:rPr>
                  <a:t>-6</a:t>
                </a:r>
                <a:r>
                  <a:rPr lang="en-US" altLang="en-US" sz="4000" b="1" dirty="0">
                    <a:solidFill>
                      <a:srgbClr val="C00000"/>
                    </a:solidFill>
                    <a:latin typeface="Tw Cen MT" pitchFamily="34" charset="0"/>
                  </a:rPr>
                  <a:t> </a:t>
                </a:r>
              </a:p>
              <a:p>
                <a:pPr eaLnBrk="1" hangingPunct="1"/>
                <a:endParaRPr lang="en-US" altLang="en-US" b="1" dirty="0">
                  <a:solidFill>
                    <a:srgbClr val="07009C"/>
                  </a:solidFill>
                  <a:latin typeface="Tw Cen MT" pitchFamily="34" charset="0"/>
                </a:endParaRP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96909" y="1023870"/>
                <a:ext cx="11016803" cy="4953000"/>
              </a:xfrm>
              <a:blipFill rotWithShape="0">
                <a:blip r:embed="rId2"/>
                <a:stretch>
                  <a:fillRect l="-1992" t="-4557" b="-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3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and take notes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www.bigideasmath.com/protected/content/dcs_cc2/tutorials/mp4/cc12/grade%208/chapter%209/section%206b/ltut_8_09_06b_3/ltut_8_09_06b_3.html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Watch and don’t have to take notes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https://www.youtube.com/watch?v=UADVIDjdaVg&amp;t=336s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9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17679" y="436809"/>
            <a:ext cx="11621036" cy="707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5400" b="1" dirty="0">
                <a:solidFill>
                  <a:srgbClr val="800000"/>
                </a:solidFill>
                <a:latin typeface="appleberry" pitchFamily="2" charset="0"/>
              </a:rPr>
              <a:t>Dividing Numbers in Scientific </a:t>
            </a:r>
            <a:r>
              <a:rPr lang="en-US" altLang="en-US" sz="5400" b="1" dirty="0" smtClean="0">
                <a:solidFill>
                  <a:srgbClr val="800000"/>
                </a:solidFill>
                <a:latin typeface="appleberry" pitchFamily="2" charset="0"/>
              </a:rPr>
              <a:t>Notation:</a:t>
            </a:r>
            <a:endParaRPr lang="en-US" altLang="en-US" sz="5400" b="1" dirty="0" smtClean="0">
              <a:latin typeface="appleberry" pitchFamily="2" charset="0"/>
            </a:endParaRP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Rewrite the problem by grouping the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factors</a:t>
            </a: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 together and then the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powers</a:t>
            </a: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 together.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Divide </a:t>
            </a:r>
            <a:r>
              <a:rPr lang="en-US" altLang="en-US" sz="4000" b="1" dirty="0">
                <a:solidFill>
                  <a:srgbClr val="336699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factors</a:t>
            </a:r>
            <a:r>
              <a:rPr lang="en-US" altLang="en-US" sz="4000" b="1" dirty="0" smtClean="0">
                <a:solidFill>
                  <a:srgbClr val="336699"/>
                </a:solidFill>
                <a:cs typeface="Times New Roman" panose="02020603050405020304" pitchFamily="18" charset="0"/>
              </a:rPr>
              <a:t>.</a:t>
            </a:r>
            <a:endParaRPr lang="en-US" altLang="en-US" sz="4000" b="1" dirty="0"/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</a:rPr>
              <a:t>Then </a:t>
            </a:r>
            <a:r>
              <a:rPr lang="en-US" altLang="en-US" sz="4000" b="1" dirty="0">
                <a:solidFill>
                  <a:srgbClr val="336699"/>
                </a:solidFill>
              </a:rPr>
              <a:t>divide the </a:t>
            </a:r>
            <a:r>
              <a:rPr lang="en-US" altLang="en-US" sz="4000" b="1" dirty="0">
                <a:solidFill>
                  <a:srgbClr val="FF0000"/>
                </a:solidFill>
              </a:rPr>
              <a:t>powers of 10 </a:t>
            </a:r>
            <a:r>
              <a:rPr lang="en-US" altLang="en-US" sz="4000" b="1" dirty="0">
                <a:solidFill>
                  <a:srgbClr val="336699"/>
                </a:solidFill>
              </a:rPr>
              <a:t>by </a:t>
            </a:r>
            <a:r>
              <a:rPr lang="en-US" altLang="en-US" sz="4000" b="1" dirty="0">
                <a:solidFill>
                  <a:srgbClr val="FF0000"/>
                </a:solidFill>
              </a:rPr>
              <a:t>subtracting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the exponents</a:t>
            </a:r>
            <a:r>
              <a:rPr lang="en-US" altLang="en-US" sz="4000" b="1" dirty="0" smtClean="0">
                <a:solidFill>
                  <a:srgbClr val="336699"/>
                </a:solidFill>
              </a:rPr>
              <a:t>.</a:t>
            </a:r>
          </a:p>
          <a:p>
            <a:pPr marL="742950" indent="-7429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4000" b="1" dirty="0" smtClean="0">
                <a:solidFill>
                  <a:srgbClr val="336699"/>
                </a:solidFill>
              </a:rPr>
              <a:t>Write </a:t>
            </a:r>
            <a:r>
              <a:rPr lang="en-US" altLang="en-US" sz="4000" b="1" dirty="0">
                <a:solidFill>
                  <a:srgbClr val="336699"/>
                </a:solidFill>
              </a:rPr>
              <a:t>in </a:t>
            </a:r>
            <a:r>
              <a:rPr lang="en-US" altLang="en-US" sz="4000" b="1" dirty="0">
                <a:solidFill>
                  <a:srgbClr val="FF0000"/>
                </a:solidFill>
              </a:rPr>
              <a:t>scientific notation</a:t>
            </a:r>
            <a:r>
              <a:rPr lang="en-US" altLang="en-US" sz="4000" b="1" dirty="0">
                <a:solidFill>
                  <a:srgbClr val="336699"/>
                </a:solidFill>
              </a:rPr>
              <a:t>. Make sure the coefficient is </a:t>
            </a:r>
            <a:r>
              <a:rPr lang="en-US" altLang="en-US" sz="4000" b="1" dirty="0">
                <a:solidFill>
                  <a:srgbClr val="FF0000"/>
                </a:solidFill>
              </a:rPr>
              <a:t>greater than </a:t>
            </a:r>
            <a:r>
              <a:rPr lang="en-US" altLang="en-US" sz="4000" b="1" smtClean="0">
                <a:solidFill>
                  <a:srgbClr val="FF0000"/>
                </a:solidFill>
              </a:rPr>
              <a:t>or equal to 1 </a:t>
            </a:r>
            <a:r>
              <a:rPr lang="en-US" altLang="en-US" sz="4000" b="1" dirty="0">
                <a:solidFill>
                  <a:srgbClr val="FF0000"/>
                </a:solidFill>
              </a:rPr>
              <a:t>and less than 10</a:t>
            </a:r>
            <a:r>
              <a:rPr lang="en-US" altLang="en-US" sz="4000" b="1" dirty="0">
                <a:solidFill>
                  <a:srgbClr val="336699"/>
                </a:solidFill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endParaRPr lang="en-US" altLang="en-US" sz="40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85610" y="1746272"/>
                <a:ext cx="10715223" cy="53340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</a:rPr>
                  <a:t>Divide decimals: 28÷2 = 14</a:t>
                </a:r>
                <a:r>
                  <a:rPr lang="en-US" altLang="en-US" sz="4000" dirty="0" smtClean="0">
                    <a:solidFill>
                      <a:schemeClr val="tx1"/>
                    </a:solidFill>
                    <a:latin typeface="Calibri" pitchFamily="34" charset="0"/>
                  </a:rPr>
                  <a:t> </a:t>
                </a:r>
              </a:p>
              <a:p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</a:rPr>
                  <a:t>Subtract exponents</a:t>
                </a:r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: (-3) – (-2)= -1</a:t>
                </a:r>
              </a:p>
              <a:p>
                <a:pPr marL="0" indent="0">
                  <a:buNone/>
                </a:pPr>
                <a:r>
                  <a:rPr lang="en-US" altLang="en-US" sz="4000" dirty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	</a:t>
                </a:r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14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−1</m:t>
                        </m:r>
                      </m:sup>
                    </m:sSup>
                  </m:oMath>
                </a14:m>
                <a:endParaRPr lang="en-US" altLang="en-US" sz="4000" dirty="0" smtClean="0">
                  <a:solidFill>
                    <a:schemeClr val="tx1"/>
                  </a:solidFill>
                  <a:latin typeface="Tw Cen MT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14 = 1.4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p>
                    </m:sSup>
                  </m:oMath>
                </a14:m>
                <a:endParaRPr lang="en-US" altLang="en-US" sz="4000" dirty="0" smtClean="0">
                  <a:solidFill>
                    <a:schemeClr val="tx1"/>
                  </a:solidFill>
                  <a:latin typeface="Tw Cen MT" pitchFamily="34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(1.4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p>
                    </m:sSup>
                    <m:r>
                      <a:rPr lang="en-US" alt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)(</m:t>
                    </m:r>
                    <m:sSup>
                      <m:sSupPr>
                        <m:ctrlPr>
                          <a:rPr lang="en-US" alt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)</a:t>
                </a:r>
              </a:p>
              <a:p>
                <a:r>
                  <a:rPr lang="en-US" altLang="en-US" sz="4000" dirty="0" smtClean="0">
                    <a:solidFill>
                      <a:schemeClr val="tx1"/>
                    </a:solidFill>
                    <a:latin typeface="Tw Cen MT" pitchFamily="34" charset="0"/>
                    <a:sym typeface="Wingdings" pitchFamily="2" charset="2"/>
                  </a:rPr>
                  <a:t>Final Answer:	</a:t>
                </a:r>
                <a14:m>
                  <m:oMath xmlns:m="http://schemas.openxmlformats.org/officeDocument/2006/math">
                    <m:r>
                      <a:rPr lang="en-US" altLang="en-US" sz="4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𝟏</m:t>
                    </m:r>
                    <m:r>
                      <a:rPr lang="en-US" altLang="en-US" sz="4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.</m:t>
                    </m:r>
                    <m:r>
                      <a:rPr lang="en-US" altLang="en-US" sz="4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𝟒</m:t>
                    </m:r>
                    <m:r>
                      <a:rPr lang="en-US" altLang="en-US" sz="4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altLang="en-US" sz="4000" b="1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itchFamily="18" charset="0"/>
                        <a:sym typeface="Wingdings" pitchFamily="2" charset="2"/>
                      </a:rPr>
                      <m:t>𝐱</m:t>
                    </m:r>
                    <m:r>
                      <a:rPr lang="en-US" altLang="en-US" sz="40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itchFamily="18" charset="0"/>
                        <a:sym typeface="Wingdings" pitchFamily="2" charset="2"/>
                      </a:rPr>
                      <m:t> </m:t>
                    </m:r>
                    <m:sSup>
                      <m:sSupPr>
                        <m:ctrlPr>
                          <a:rPr lang="en-US" alt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𝟏𝟎</m:t>
                        </m:r>
                      </m:e>
                      <m:sup>
                        <m:r>
                          <a:rPr lang="en-US" alt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altLang="en-US" sz="4000" dirty="0" smtClean="0">
                    <a:solidFill>
                      <a:srgbClr val="C00000"/>
                    </a:solidFill>
                    <a:latin typeface="Arial Black" panose="020B0A04020102020204" pitchFamily="34" charset="0"/>
                  </a:rPr>
                  <a:t> or 1.4 </a:t>
                </a:r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85610" y="1746272"/>
                <a:ext cx="10715223" cy="5334000"/>
              </a:xfrm>
              <a:blipFill rotWithShape="0">
                <a:blip r:embed="rId2"/>
                <a:stretch>
                  <a:fillRect l="-2048" t="-3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"/>
              <p:cNvSpPr txBox="1">
                <a:spLocks noChangeArrowheads="1"/>
              </p:cNvSpPr>
              <p:nvPr/>
            </p:nvSpPr>
            <p:spPr>
              <a:xfrm>
                <a:off x="509790" y="800100"/>
                <a:ext cx="10527404" cy="8382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en-US" sz="4800" b="1" dirty="0" smtClean="0">
                    <a:latin typeface="Tw Cen MT" pitchFamily="34" charset="0"/>
                  </a:rPr>
                  <a:t>Example 1: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54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  <m:r>
                          <a:rPr lang="en-US" altLang="en-US" sz="5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540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5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en-US" sz="5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en-US" alt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5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5400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5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en-US" sz="5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en-US" sz="5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en-US" sz="5400" dirty="0">
                    <a:latin typeface="Tw Cen MT" pitchFamily="34" charset="0"/>
                  </a:rPr>
                  <a:t/>
                </a:r>
                <a:br>
                  <a:rPr lang="en-US" altLang="en-US" sz="5400" dirty="0">
                    <a:latin typeface="Tw Cen MT" pitchFamily="34" charset="0"/>
                  </a:rPr>
                </a:br>
                <a:endParaRPr lang="en-US" altLang="en-US" sz="5400" dirty="0">
                  <a:latin typeface="Tw Cen MT" pitchFamily="34" charset="0"/>
                </a:endParaRPr>
              </a:p>
            </p:txBody>
          </p:sp>
        </mc:Choice>
        <mc:Fallback xmlns="">
          <p:sp>
            <p:nvSpPr>
              <p:cNvPr id="4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90" y="800100"/>
                <a:ext cx="10527404" cy="838200"/>
              </a:xfrm>
              <a:prstGeom prst="rect">
                <a:avLst/>
              </a:prstGeom>
              <a:blipFill rotWithShape="0">
                <a:blip r:embed="rId3"/>
                <a:stretch>
                  <a:fillRect l="-2664" t="-6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68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25699" y="845713"/>
                <a:ext cx="6870700" cy="838200"/>
              </a:xfrm>
            </p:spPr>
            <p:txBody>
              <a:bodyPr>
                <a:normAutofit fontScale="90000"/>
              </a:bodyPr>
              <a:lstStyle/>
              <a:p>
                <a:pPr eaLnBrk="1" hangingPunct="1"/>
                <a:r>
                  <a:rPr lang="en-US" altLang="en-US" sz="5300" b="1" dirty="0" smtClean="0">
                    <a:latin typeface="Tw Cen MT" pitchFamily="34" charset="0"/>
                  </a:rPr>
                  <a:t>Example 2:</a:t>
                </a:r>
                <a:r>
                  <a:rPr lang="en-US" altLang="en-US" b="1" dirty="0" smtClean="0">
                    <a:latin typeface="Tw Cen MT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6000" b="0" i="1" smtClean="0">
                            <a:latin typeface="Cambria Math" panose="02040503050406030204" pitchFamily="18" charset="0"/>
                          </a:rPr>
                          <m:t>3.45 </m:t>
                        </m:r>
                        <m:r>
                          <m:rPr>
                            <m:sty m:val="p"/>
                          </m:rPr>
                          <a:rPr lang="en-US" altLang="en-US" sz="6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6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en-US" sz="6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6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en-US" sz="6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sz="6000" b="0" i="1" smtClean="0">
                            <a:latin typeface="Cambria Math" panose="02040503050406030204" pitchFamily="18" charset="0"/>
                          </a:rPr>
                          <m:t>1.23 </m:t>
                        </m:r>
                        <m:r>
                          <m:rPr>
                            <m:sty m:val="p"/>
                          </m:rPr>
                          <a:rPr lang="en-US" altLang="en-US" sz="6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6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en-US" sz="6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6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en-US" sz="60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en-US" sz="6000" dirty="0" smtClean="0">
                    <a:latin typeface="Tw Cen MT" pitchFamily="34" charset="0"/>
                  </a:rPr>
                  <a:t/>
                </a:r>
                <a:br>
                  <a:rPr lang="en-US" altLang="en-US" sz="6000" dirty="0" smtClean="0">
                    <a:latin typeface="Tw Cen MT" pitchFamily="34" charset="0"/>
                  </a:rPr>
                </a:br>
                <a:endParaRPr lang="en-US" altLang="en-US" sz="6000" dirty="0">
                  <a:latin typeface="Tw Cen MT" pitchFamily="34" charset="0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5699" y="845713"/>
                <a:ext cx="6870700" cy="838200"/>
              </a:xfrm>
              <a:blipFill rotWithShape="0">
                <a:blip r:embed="rId2"/>
                <a:stretch>
                  <a:fillRect l="-4082" t="-64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003" y="2073498"/>
            <a:ext cx="11281894" cy="4191000"/>
          </a:xfrm>
        </p:spPr>
        <p:txBody>
          <a:bodyPr>
            <a:normAutofit/>
          </a:bodyPr>
          <a:lstStyle/>
          <a:p>
            <a:r>
              <a:rPr lang="en-US" altLang="en-US" sz="4400" dirty="0" smtClean="0">
                <a:latin typeface="Tw Cen MT" pitchFamily="34" charset="0"/>
              </a:rPr>
              <a:t>Divide decimals:    3.45 ÷ 1.23= 2.81</a:t>
            </a:r>
          </a:p>
          <a:p>
            <a:r>
              <a:rPr lang="en-US" altLang="en-US" sz="4400" dirty="0" smtClean="0">
                <a:latin typeface="Tw Cen MT" pitchFamily="34" charset="0"/>
              </a:rPr>
              <a:t>Subtract exponents</a:t>
            </a:r>
            <a:r>
              <a:rPr lang="en-US" altLang="en-US" sz="4400" dirty="0" smtClean="0">
                <a:latin typeface="Tw Cen MT" pitchFamily="34" charset="0"/>
                <a:sym typeface="Wingdings" pitchFamily="2" charset="2"/>
              </a:rPr>
              <a:t>: 2 – (-5) =7</a:t>
            </a:r>
          </a:p>
          <a:p>
            <a:r>
              <a:rPr lang="en-US" altLang="en-US" sz="4400" dirty="0" smtClean="0">
                <a:latin typeface="Tw Cen MT" pitchFamily="34" charset="0"/>
                <a:sym typeface="Wingdings" pitchFamily="2" charset="2"/>
              </a:rPr>
              <a:t>Answer:   </a:t>
            </a:r>
            <a:r>
              <a:rPr lang="en-US" altLang="en-US" sz="4400" b="1" dirty="0" smtClean="0">
                <a:solidFill>
                  <a:srgbClr val="07009C"/>
                </a:solidFill>
                <a:latin typeface="Tw Cen MT" pitchFamily="34" charset="0"/>
                <a:sym typeface="Wingdings" pitchFamily="2" charset="2"/>
              </a:rPr>
              <a:t>2.81 X 10</a:t>
            </a:r>
            <a:r>
              <a:rPr lang="en-US" altLang="en-US" sz="4400" b="1" baseline="30000" dirty="0" smtClean="0">
                <a:solidFill>
                  <a:srgbClr val="07009C"/>
                </a:solidFill>
                <a:latin typeface="Tw Cen MT" pitchFamily="34" charset="0"/>
                <a:sym typeface="Wingdings" pitchFamily="2" charset="2"/>
              </a:rPr>
              <a:t>7</a:t>
            </a:r>
            <a:endParaRPr lang="en-US" altLang="en-US" sz="4400" b="1" dirty="0" smtClean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604</Words>
  <Application>Microsoft Office PowerPoint</Application>
  <PresentationFormat>Widescreen</PresentationFormat>
  <Paragraphs>106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appleberry</vt:lpstr>
      <vt:lpstr>Arial</vt:lpstr>
      <vt:lpstr>Arial Black</vt:lpstr>
      <vt:lpstr>Calibri</vt:lpstr>
      <vt:lpstr>Calibri Light</vt:lpstr>
      <vt:lpstr>Cambria Math</vt:lpstr>
      <vt:lpstr>Times New Roman</vt:lpstr>
      <vt:lpstr>Tw Cen MT</vt:lpstr>
      <vt:lpstr>Wingdings</vt:lpstr>
      <vt:lpstr>Office Theme</vt:lpstr>
      <vt:lpstr>Lesson 10.7 Operations in Scientific Notations</vt:lpstr>
      <vt:lpstr>Watch the videos to take notes- multiplying scientific notations </vt:lpstr>
      <vt:lpstr>PowerPoint Presentation</vt:lpstr>
      <vt:lpstr>Example 1:(3.42 x 105)(4.67 x 109) </vt:lpstr>
      <vt:lpstr>Example 2: (2.93 x 10-2)(8.3 x 10-5) </vt:lpstr>
      <vt:lpstr>PowerPoint Presentation</vt:lpstr>
      <vt:lpstr>PowerPoint Presentation</vt:lpstr>
      <vt:lpstr>PowerPoint Presentation</vt:lpstr>
      <vt:lpstr>Example 2: (3.45 x 〖10〗^2)/(1.23 x 〖10〗^(-5) ) </vt:lpstr>
      <vt:lpstr>Watch the video before taking notes</vt:lpstr>
      <vt:lpstr>PowerPoint Presentation</vt:lpstr>
      <vt:lpstr>Example 1: Adding With the Same Exponents</vt:lpstr>
      <vt:lpstr>Example 2: Subtracting With the Same Exponents</vt:lpstr>
      <vt:lpstr>Example 3: (2.46 x 106) + (3.4 x 103) </vt:lpstr>
      <vt:lpstr>Example 4:(5.762 x 103) – (2.65 x 10-1) </vt:lpstr>
      <vt:lpstr>Example 5: (4.12 x 106) + (3.94 x 104) </vt:lpstr>
      <vt:lpstr>Example 6: (4.23 x 103) – (9.56 x 102) </vt:lpstr>
    </vt:vector>
  </TitlesOfParts>
  <Company>San Diego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10.7 Operations in Scientific Notation  Students will be able to multiple numbers written in scientific notation as evidenced by the 10.7 worksheet.</dc:title>
  <dc:creator>Cao Thanh-Thuy</dc:creator>
  <cp:lastModifiedBy>Cao Thanh-Thuy</cp:lastModifiedBy>
  <cp:revision>85</cp:revision>
  <dcterms:created xsi:type="dcterms:W3CDTF">2016-09-19T05:14:42Z</dcterms:created>
  <dcterms:modified xsi:type="dcterms:W3CDTF">2018-09-26T05:40:19Z</dcterms:modified>
</cp:coreProperties>
</file>