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2"/>
  </p:handoutMasterIdLst>
  <p:sldIdLst>
    <p:sldId id="285" r:id="rId2"/>
    <p:sldId id="273" r:id="rId3"/>
    <p:sldId id="274" r:id="rId4"/>
    <p:sldId id="264" r:id="rId5"/>
    <p:sldId id="259" r:id="rId6"/>
    <p:sldId id="284" r:id="rId7"/>
    <p:sldId id="271" r:id="rId8"/>
    <p:sldId id="280" r:id="rId9"/>
    <p:sldId id="281" r:id="rId10"/>
    <p:sldId id="283" r:id="rId1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11D79-D639-426F-80C8-620BFE06D50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D496D-4D4B-4383-B0A5-4824CF86D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8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BAB0-91D9-4E40-9D48-CD140ECF40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337541"/>
      </p:ext>
    </p:extLst>
  </p:cSld>
  <p:clrMapOvr>
    <a:masterClrMapping/>
  </p:clrMapOvr>
  <p:transition spd="med">
    <p:cover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0DDB-7810-41F6-A14C-B3A29033FC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813820"/>
      </p:ext>
    </p:extLst>
  </p:cSld>
  <p:clrMapOvr>
    <a:masterClrMapping/>
  </p:clrMapOvr>
  <p:transition spd="med">
    <p:cover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3919F-527A-4524-A1B3-B656D532A1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320004"/>
      </p:ext>
    </p:extLst>
  </p:cSld>
  <p:clrMapOvr>
    <a:masterClrMapping/>
  </p:clrMapOvr>
  <p:transition spd="med">
    <p:cover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B9D9-F218-493D-BF99-04FBC88A59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173525"/>
      </p:ext>
    </p:extLst>
  </p:cSld>
  <p:clrMapOvr>
    <a:masterClrMapping/>
  </p:clrMapOvr>
  <p:transition spd="med">
    <p:cover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79D-72E7-4DB7-9616-8FDD1C5B93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003076"/>
      </p:ext>
    </p:extLst>
  </p:cSld>
  <p:clrMapOvr>
    <a:masterClrMapping/>
  </p:clrMapOvr>
  <p:transition spd="med">
    <p:cover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A7B1-F140-4F55-A695-F58140E0C3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670581"/>
      </p:ext>
    </p:extLst>
  </p:cSld>
  <p:clrMapOvr>
    <a:masterClrMapping/>
  </p:clrMapOvr>
  <p:transition spd="med">
    <p:cover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FA9F-E33D-4190-9DD2-DC8F689F26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043838"/>
      </p:ext>
    </p:extLst>
  </p:cSld>
  <p:clrMapOvr>
    <a:masterClrMapping/>
  </p:clrMapOvr>
  <p:transition spd="med">
    <p:cover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9C6C2-A4EF-45CC-A67F-4EE7BF8DEE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564557"/>
      </p:ext>
    </p:extLst>
  </p:cSld>
  <p:clrMapOvr>
    <a:masterClrMapping/>
  </p:clrMapOvr>
  <p:transition spd="med">
    <p:cover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0909-E6BB-4B03-B9EA-DD1DB520E1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956510"/>
      </p:ext>
    </p:extLst>
  </p:cSld>
  <p:clrMapOvr>
    <a:masterClrMapping/>
  </p:clrMapOvr>
  <p:transition spd="med">
    <p:cover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5AE7-608E-45CA-930F-9022E9B2A2F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814112"/>
      </p:ext>
    </p:extLst>
  </p:cSld>
  <p:clrMapOvr>
    <a:masterClrMapping/>
  </p:clrMapOvr>
  <p:transition spd="med">
    <p:cover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E1E0-5615-492A-80E9-254C0A32E6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212424"/>
      </p:ext>
    </p:extLst>
  </p:cSld>
  <p:clrMapOvr>
    <a:masterClrMapping/>
  </p:clrMapOvr>
  <p:transition spd="med">
    <p:cover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23474-F1AE-4812-A823-007F5AB18F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70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cover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Lesson 7.4 Real Numbers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95764"/>
      </p:ext>
    </p:extLst>
  </p:cSld>
  <p:clrMapOvr>
    <a:masterClrMapping/>
  </p:clrMapOvr>
  <p:transition spd="med">
    <p:cov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Math Word Sort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91266"/>
            <a:ext cx="4629150" cy="50200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9800" y="2133600"/>
            <a:ext cx="2495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each values if it is, real, irrational, rational, integers, whole, or natural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67691"/>
      </p:ext>
    </p:extLst>
  </p:cSld>
  <p:clrMapOvr>
    <a:masterClrMapping/>
  </p:clrMapOvr>
  <p:transition spd="med">
    <p:cov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Terminating Decimals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 terminating decimal is a decimal that ends.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Examples: 1.3, -13. 24, 0.134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49508"/>
      </p:ext>
    </p:extLst>
  </p:cSld>
  <p:clrMapOvr>
    <a:masterClrMapping/>
  </p:clrMapOvr>
  <p:transition spd="med">
    <p:cov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Repeating Decimal</a:t>
            </a:r>
            <a:endParaRPr lang="en-US" sz="6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825625"/>
                <a:ext cx="87630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4000" dirty="0" smtClean="0"/>
                  <a:t>A repeating decimal is a decimal that repeats.</a:t>
                </a:r>
              </a:p>
              <a:p>
                <a:pPr marL="0" indent="0">
                  <a:buNone/>
                </a:pPr>
                <a:r>
                  <a:rPr lang="en-US" sz="4000" dirty="0" smtClean="0">
                    <a:solidFill>
                      <a:srgbClr val="FF0000"/>
                    </a:solidFill>
                  </a:rPr>
                  <a:t>Example: -1.3333… =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−1.</m:t>
                    </m:r>
                    <m:bar>
                      <m:barPr>
                        <m:pos m:val="top"/>
                        <m:ctrlP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bar>
                  </m:oMath>
                </a14:m>
                <a:endParaRPr lang="en-US" sz="40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4000" dirty="0" smtClean="0">
                    <a:solidFill>
                      <a:srgbClr val="FF0000"/>
                    </a:solidFill>
                  </a:rPr>
                  <a:t>Example: 0.51515… =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</m:t>
                    </m:r>
                    <m:bar>
                      <m:barPr>
                        <m:pos m:val="top"/>
                        <m:ctrlP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51</m:t>
                        </m:r>
                      </m:e>
                    </m:bar>
                  </m:oMath>
                </a14:m>
                <a:endParaRPr lang="en-US" sz="4000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4000" dirty="0" smtClean="0">
                    <a:solidFill>
                      <a:srgbClr val="FF0000"/>
                    </a:solidFill>
                  </a:rPr>
                  <a:t>Example: -12.135135… = </a:t>
                </a:r>
                <a14:m>
                  <m:oMath xmlns:m="http://schemas.openxmlformats.org/officeDocument/2006/math">
                    <m:r>
                      <a:rPr lang="en-US" sz="40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4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bar>
                      <m:barPr>
                        <m:pos m:val="top"/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e>
                    </m:bar>
                  </m:oMath>
                </a14:m>
                <a:endParaRPr lang="en-US" sz="4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825625"/>
                <a:ext cx="8763000" cy="4351338"/>
              </a:xfrm>
              <a:blipFill rotWithShape="0">
                <a:blip r:embed="rId3"/>
                <a:stretch>
                  <a:fillRect l="-2505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4157793"/>
      </p:ext>
    </p:extLst>
  </p:cSld>
  <p:clrMapOvr>
    <a:masterClrMapping/>
  </p:clrMapOvr>
  <p:transition spd="med">
    <p:cov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2.gstatic.com/shopping?q=tbn:ANd9GcSrnXn2sizKDtVCYmgRFb5FtCj1QyynuBMfnbIAzHDqR5kTxhA5IcPrPxXfGAonAQBjtoC09JE&amp;usqp=CA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 t="10496" r="-1166" b="9038"/>
          <a:stretch/>
        </p:blipFill>
        <p:spPr bwMode="auto">
          <a:xfrm>
            <a:off x="381000" y="152400"/>
            <a:ext cx="8153400" cy="656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7300" y="18288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REAL NUMBERS</a:t>
            </a:r>
            <a:endParaRPr lang="en-US" sz="6000" dirty="0"/>
          </a:p>
        </p:txBody>
      </p:sp>
      <p:sp>
        <p:nvSpPr>
          <p:cNvPr id="5" name="Explosion 1 4"/>
          <p:cNvSpPr/>
          <p:nvPr/>
        </p:nvSpPr>
        <p:spPr>
          <a:xfrm>
            <a:off x="152400" y="3005291"/>
            <a:ext cx="4175760" cy="3360354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RATIONAL NUMBERS</a:t>
            </a:r>
            <a:endParaRPr lang="en-US" sz="3600" dirty="0"/>
          </a:p>
        </p:txBody>
      </p:sp>
      <p:sp>
        <p:nvSpPr>
          <p:cNvPr id="7" name="Explosion 1 6"/>
          <p:cNvSpPr/>
          <p:nvPr/>
        </p:nvSpPr>
        <p:spPr>
          <a:xfrm>
            <a:off x="4569655" y="3106837"/>
            <a:ext cx="4419600" cy="3360354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IRRATIONAL NUMBERS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5565419"/>
      </p:ext>
    </p:extLst>
  </p:cSld>
  <p:clrMapOvr>
    <a:masterClrMapping/>
  </p:clrMapOvr>
  <p:transition spd="med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29308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6600FF"/>
                </a:solidFill>
              </a:rPr>
              <a:t>Rational </a:t>
            </a:r>
            <a:r>
              <a:rPr lang="en-US" altLang="en-US" sz="6000" b="1" dirty="0" smtClean="0">
                <a:solidFill>
                  <a:srgbClr val="6600FF"/>
                </a:solidFill>
              </a:rPr>
              <a:t>Numbers</a:t>
            </a:r>
            <a:endParaRPr lang="en-US" altLang="en-US" sz="6000" b="1" dirty="0">
              <a:solidFill>
                <a:srgbClr val="6600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334000"/>
          </a:xfrm>
        </p:spPr>
        <p:txBody>
          <a:bodyPr>
            <a:noAutofit/>
          </a:bodyPr>
          <a:lstStyle/>
          <a:p>
            <a:r>
              <a:rPr lang="en-US" altLang="en-US" sz="4000" dirty="0" smtClean="0">
                <a:solidFill>
                  <a:srgbClr val="002060"/>
                </a:solidFill>
              </a:rPr>
              <a:t>can </a:t>
            </a:r>
            <a:r>
              <a:rPr lang="en-US" altLang="en-US" sz="4000" dirty="0">
                <a:solidFill>
                  <a:srgbClr val="002060"/>
                </a:solidFill>
              </a:rPr>
              <a:t>be written as a </a:t>
            </a:r>
            <a:r>
              <a:rPr lang="en-US" altLang="en-US" sz="4000" dirty="0" smtClean="0">
                <a:solidFill>
                  <a:srgbClr val="002060"/>
                </a:solidFill>
              </a:rPr>
              <a:t>ratio (fraction) </a:t>
            </a:r>
            <a:r>
              <a:rPr lang="en-US" altLang="en-US" sz="4000" dirty="0">
                <a:solidFill>
                  <a:srgbClr val="002060"/>
                </a:solidFill>
              </a:rPr>
              <a:t>of two integers</a:t>
            </a:r>
            <a:r>
              <a:rPr lang="en-US" altLang="en-US" sz="4000" dirty="0" smtClean="0">
                <a:solidFill>
                  <a:srgbClr val="002060"/>
                </a:solidFill>
              </a:rPr>
              <a:t>. (proper fractions, improper fractions, or mixed numbers)</a:t>
            </a:r>
            <a:endParaRPr lang="en-US" altLang="en-US" sz="4000" dirty="0">
              <a:solidFill>
                <a:srgbClr val="002060"/>
              </a:solidFill>
            </a:endParaRPr>
          </a:p>
          <a:p>
            <a:r>
              <a:rPr lang="en-US" altLang="en-US" sz="4000" dirty="0" smtClean="0">
                <a:solidFill>
                  <a:srgbClr val="002060"/>
                </a:solidFill>
              </a:rPr>
              <a:t>Can </a:t>
            </a:r>
            <a:r>
              <a:rPr lang="en-US" altLang="en-US" sz="4000" dirty="0" smtClean="0">
                <a:solidFill>
                  <a:srgbClr val="002060"/>
                </a:solidFill>
              </a:rPr>
              <a:t>be written </a:t>
            </a:r>
            <a:r>
              <a:rPr lang="en-US" altLang="en-US" sz="4000" dirty="0">
                <a:solidFill>
                  <a:srgbClr val="002060"/>
                </a:solidFill>
              </a:rPr>
              <a:t>in decimal </a:t>
            </a:r>
            <a:r>
              <a:rPr lang="en-US" altLang="en-US" sz="4000" dirty="0" smtClean="0">
                <a:solidFill>
                  <a:srgbClr val="002060"/>
                </a:solidFill>
              </a:rPr>
              <a:t>form: </a:t>
            </a:r>
            <a:r>
              <a:rPr lang="en-US" altLang="en-US" sz="4000" u="sng" dirty="0" smtClean="0">
                <a:solidFill>
                  <a:srgbClr val="002060"/>
                </a:solidFill>
              </a:rPr>
              <a:t>terminating decimal</a:t>
            </a:r>
            <a:r>
              <a:rPr lang="en-US" altLang="en-US" sz="4000" dirty="0" smtClean="0">
                <a:solidFill>
                  <a:srgbClr val="002060"/>
                </a:solidFill>
              </a:rPr>
              <a:t> or </a:t>
            </a:r>
            <a:r>
              <a:rPr lang="en-US" altLang="en-US" sz="4000" u="sng" dirty="0" smtClean="0">
                <a:solidFill>
                  <a:srgbClr val="002060"/>
                </a:solidFill>
              </a:rPr>
              <a:t>repeating decimal. </a:t>
            </a:r>
          </a:p>
          <a:p>
            <a:r>
              <a:rPr lang="en-US" altLang="en-US" sz="4000" dirty="0" smtClean="0">
                <a:solidFill>
                  <a:srgbClr val="002060"/>
                </a:solidFill>
              </a:rPr>
              <a:t>Can be written as an integer</a:t>
            </a:r>
          </a:p>
          <a:p>
            <a:r>
              <a:rPr lang="en-US" altLang="en-US" sz="4000" dirty="0" smtClean="0">
                <a:solidFill>
                  <a:srgbClr val="002060"/>
                </a:solidFill>
              </a:rPr>
              <a:t>Can be written as a percent</a:t>
            </a:r>
          </a:p>
          <a:p>
            <a:r>
              <a:rPr lang="en-US" altLang="en-US" sz="4000" dirty="0" smtClean="0">
                <a:solidFill>
                  <a:srgbClr val="002060"/>
                </a:solidFill>
              </a:rPr>
              <a:t> square roots of perfect squares (doubles) </a:t>
            </a:r>
            <a:endParaRPr lang="en-US" altLang="en-US" sz="4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alt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Irrational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is a real </a:t>
            </a:r>
            <a:r>
              <a:rPr lang="en-US" sz="4000" b="1" dirty="0"/>
              <a:t>number</a:t>
            </a:r>
            <a:r>
              <a:rPr lang="en-US" sz="4000" dirty="0"/>
              <a:t> that cannot be written as a simple fraction. </a:t>
            </a:r>
            <a:r>
              <a:rPr lang="en-US" sz="4000" b="1" dirty="0"/>
              <a:t>Irrational</a:t>
            </a:r>
            <a:r>
              <a:rPr lang="en-US" sz="4000" dirty="0"/>
              <a:t> means not </a:t>
            </a:r>
            <a:r>
              <a:rPr lang="en-US" sz="4000" dirty="0" smtClean="0"/>
              <a:t>Rational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9693994"/>
      </p:ext>
    </p:extLst>
  </p:cSld>
  <p:clrMapOvr>
    <a:masterClrMapping/>
  </p:clrMapOvr>
  <p:transition spd="med">
    <p:cov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Integers </a:t>
            </a:r>
            <a:endParaRPr lang="en-US" sz="6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825625"/>
                <a:ext cx="86868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Whole numbers that are negative, positive, and zero. Integers can also be written as a fraction.</a:t>
                </a:r>
              </a:p>
              <a:p>
                <a:pPr marL="0" indent="0">
                  <a:buNone/>
                </a:pPr>
                <a:r>
                  <a:rPr lang="en-US" sz="4000" dirty="0" smtClean="0">
                    <a:solidFill>
                      <a:srgbClr val="FF0000"/>
                    </a:solidFill>
                  </a:rPr>
                  <a:t>Example: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rgbClr val="FF0000"/>
                    </a:solidFill>
                  </a:rPr>
                  <a:t> (putting a 1 in the denominator does not change the original value) </a:t>
                </a:r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825625"/>
                <a:ext cx="8686800" cy="4351338"/>
              </a:xfrm>
              <a:blipFill rotWithShape="0">
                <a:blip r:embed="rId3"/>
                <a:stretch>
                  <a:fillRect l="-2526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5926497"/>
      </p:ext>
    </p:extLst>
  </p:cSld>
  <p:clrMapOvr>
    <a:masterClrMapping/>
  </p:clrMapOvr>
  <p:transition spd="med">
    <p:cov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Whole Numbers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Numbers that start with zero and go all the way to positive whole numbers.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Example: 0, 1, 2, 3, 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2837061"/>
      </p:ext>
    </p:extLst>
  </p:cSld>
  <p:clrMapOvr>
    <a:masterClrMapping/>
  </p:clrMapOvr>
  <p:transition spd="med">
    <p:cov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Natural Numbers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Only positive numbers that does not include zero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Example : 1, 2, 3, 4...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5555208"/>
      </p:ext>
    </p:extLst>
  </p:cSld>
  <p:clrMapOvr>
    <a:masterClrMapping/>
  </p:clrMapOvr>
  <p:transition spd="med">
    <p:cov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228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Comic Sans MS</vt:lpstr>
      <vt:lpstr>Office Theme</vt:lpstr>
      <vt:lpstr>Lesson 7.4 Real Numbers</vt:lpstr>
      <vt:lpstr>Terminating Decimals</vt:lpstr>
      <vt:lpstr>Repeating Decimal</vt:lpstr>
      <vt:lpstr>PowerPoint Presentation</vt:lpstr>
      <vt:lpstr>Rational Numbers</vt:lpstr>
      <vt:lpstr>Irrational </vt:lpstr>
      <vt:lpstr>Integers </vt:lpstr>
      <vt:lpstr>Whole Numbers</vt:lpstr>
      <vt:lpstr>Natural Numbers</vt:lpstr>
      <vt:lpstr>Math Word Sort</vt:lpstr>
    </vt:vector>
  </TitlesOfParts>
  <Company>Jefferson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Jefferson County Schools</dc:creator>
  <cp:lastModifiedBy>Cao Thanh-Thuy</cp:lastModifiedBy>
  <cp:revision>52</cp:revision>
  <cp:lastPrinted>2017-10-11T21:04:25Z</cp:lastPrinted>
  <dcterms:created xsi:type="dcterms:W3CDTF">2004-06-03T14:58:46Z</dcterms:created>
  <dcterms:modified xsi:type="dcterms:W3CDTF">2017-10-11T23:08:51Z</dcterms:modified>
</cp:coreProperties>
</file>